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823" r:id="rId1"/>
  </p:sldMasterIdLst>
  <p:notesMasterIdLst>
    <p:notesMasterId r:id="rId53"/>
  </p:notesMasterIdLst>
  <p:handoutMasterIdLst>
    <p:handoutMasterId r:id="rId54"/>
  </p:handoutMasterIdLst>
  <p:sldIdLst>
    <p:sldId id="263" r:id="rId2"/>
    <p:sldId id="752" r:id="rId3"/>
    <p:sldId id="356" r:id="rId4"/>
    <p:sldId id="693" r:id="rId5"/>
    <p:sldId id="650" r:id="rId6"/>
    <p:sldId id="658" r:id="rId7"/>
    <p:sldId id="706" r:id="rId8"/>
    <p:sldId id="707" r:id="rId9"/>
    <p:sldId id="659" r:id="rId10"/>
    <p:sldId id="660" r:id="rId11"/>
    <p:sldId id="661" r:id="rId12"/>
    <p:sldId id="739" r:id="rId13"/>
    <p:sldId id="740" r:id="rId14"/>
    <p:sldId id="741" r:id="rId15"/>
    <p:sldId id="742" r:id="rId16"/>
    <p:sldId id="743" r:id="rId17"/>
    <p:sldId id="744" r:id="rId18"/>
    <p:sldId id="662" r:id="rId19"/>
    <p:sldId id="665" r:id="rId20"/>
    <p:sldId id="666" r:id="rId21"/>
    <p:sldId id="588" r:id="rId22"/>
    <p:sldId id="699" r:id="rId23"/>
    <p:sldId id="708" r:id="rId24"/>
    <p:sldId id="709" r:id="rId25"/>
    <p:sldId id="710" r:id="rId26"/>
    <p:sldId id="711" r:id="rId27"/>
    <p:sldId id="712" r:id="rId28"/>
    <p:sldId id="700" r:id="rId29"/>
    <p:sldId id="705" r:id="rId30"/>
    <p:sldId id="714" r:id="rId31"/>
    <p:sldId id="715" r:id="rId32"/>
    <p:sldId id="716" r:id="rId33"/>
    <p:sldId id="717" r:id="rId34"/>
    <p:sldId id="729" r:id="rId35"/>
    <p:sldId id="730" r:id="rId36"/>
    <p:sldId id="620" r:id="rId37"/>
    <p:sldId id="621" r:id="rId38"/>
    <p:sldId id="622" r:id="rId39"/>
    <p:sldId id="623" r:id="rId40"/>
    <p:sldId id="643" r:id="rId41"/>
    <p:sldId id="644" r:id="rId42"/>
    <p:sldId id="745" r:id="rId43"/>
    <p:sldId id="746" r:id="rId44"/>
    <p:sldId id="747" r:id="rId45"/>
    <p:sldId id="624" r:id="rId46"/>
    <p:sldId id="625" r:id="rId47"/>
    <p:sldId id="748" r:id="rId48"/>
    <p:sldId id="749" r:id="rId49"/>
    <p:sldId id="750" r:id="rId50"/>
    <p:sldId id="751" r:id="rId51"/>
    <p:sldId id="713" r:id="rId52"/>
  </p:sldIdLst>
  <p:sldSz cx="9144000" cy="6858000" type="screen4x3"/>
  <p:notesSz cx="7023100" cy="9309100"/>
  <p:embeddedFontLst>
    <p:embeddedFont>
      <p:font typeface="Garamond" panose="02020404030301010803" pitchFamily="18" charset="0"/>
      <p:regular r:id="rId55"/>
      <p:bold r:id="rId56"/>
      <p:italic r:id="rId57"/>
    </p:embeddedFont>
    <p:embeddedFont>
      <p:font typeface="Wingdings 3" panose="05040102010807070707" pitchFamily="18" charset="2"/>
      <p:regular r:id="rId58"/>
    </p:embeddedFont>
    <p:embeddedFont>
      <p:font typeface="Calibri" panose="020F0502020204030204" pitchFamily="34" charset="0"/>
      <p:regular r:id="rId59"/>
      <p:bold r:id="rId60"/>
      <p:italic r:id="rId61"/>
      <p:boldItalic r:id="rId62"/>
    </p:embeddedFont>
  </p:embeddedFontLst>
  <p:custDataLst>
    <p:tags r:id="rId63"/>
  </p:custDataLst>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FF353"/>
    <a:srgbClr val="FFCC00"/>
    <a:srgbClr val="CC6600"/>
    <a:srgbClr val="996633"/>
    <a:srgbClr val="993300"/>
    <a:srgbClr val="FFCC99"/>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6228" autoAdjust="0"/>
    <p:restoredTop sz="84615" autoAdjust="0"/>
  </p:normalViewPr>
  <p:slideViewPr>
    <p:cSldViewPr>
      <p:cViewPr varScale="1">
        <p:scale>
          <a:sx n="97" d="100"/>
          <a:sy n="97" d="100"/>
        </p:scale>
        <p:origin x="16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5" d="100"/>
          <a:sy n="75" d="100"/>
        </p:scale>
        <p:origin x="1402" y="53"/>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 y="1"/>
            <a:ext cx="3043979" cy="465774"/>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lvl1pPr defTabSz="933191">
              <a:defRPr sz="1200">
                <a:latin typeface="Times New Roman" pitchFamily="18" charset="0"/>
              </a:defRPr>
            </a:lvl1pPr>
          </a:lstStyle>
          <a:p>
            <a:endParaRPr lang="en-US" dirty="0"/>
          </a:p>
        </p:txBody>
      </p:sp>
      <p:sp>
        <p:nvSpPr>
          <p:cNvPr id="12291" name="Rectangle 3"/>
          <p:cNvSpPr>
            <a:spLocks noGrp="1" noChangeArrowheads="1"/>
          </p:cNvSpPr>
          <p:nvPr>
            <p:ph type="dt" sz="quarter" idx="1"/>
          </p:nvPr>
        </p:nvSpPr>
        <p:spPr bwMode="auto">
          <a:xfrm>
            <a:off x="3979121" y="1"/>
            <a:ext cx="3043979" cy="465774"/>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lvl1pPr algn="r" defTabSz="933191">
              <a:defRPr sz="1200">
                <a:latin typeface="Times New Roman" pitchFamily="18" charset="0"/>
              </a:defRPr>
            </a:lvl1pPr>
          </a:lstStyle>
          <a:p>
            <a:endParaRPr lang="en-US" dirty="0"/>
          </a:p>
        </p:txBody>
      </p:sp>
      <p:sp>
        <p:nvSpPr>
          <p:cNvPr id="12292" name="Rectangle 4"/>
          <p:cNvSpPr>
            <a:spLocks noGrp="1" noChangeArrowheads="1"/>
          </p:cNvSpPr>
          <p:nvPr>
            <p:ph type="ftr" sz="quarter" idx="2"/>
          </p:nvPr>
        </p:nvSpPr>
        <p:spPr bwMode="auto">
          <a:xfrm>
            <a:off x="3" y="8843328"/>
            <a:ext cx="3043979" cy="465773"/>
          </a:xfrm>
          <a:prstGeom prst="rect">
            <a:avLst/>
          </a:prstGeom>
          <a:noFill/>
          <a:ln w="9525">
            <a:noFill/>
            <a:miter lim="800000"/>
            <a:headEnd/>
            <a:tailEnd/>
          </a:ln>
        </p:spPr>
        <p:txBody>
          <a:bodyPr vert="horz" wrap="square" lIns="93306" tIns="46654" rIns="93306" bIns="46654" numCol="1" anchor="b" anchorCtr="0" compatLnSpc="1">
            <a:prstTxWarp prst="textNoShape">
              <a:avLst/>
            </a:prstTxWarp>
          </a:bodyPr>
          <a:lstStyle>
            <a:lvl1pPr defTabSz="933191">
              <a:defRPr sz="1200">
                <a:latin typeface="Times New Roman" pitchFamily="18" charset="0"/>
              </a:defRPr>
            </a:lvl1pPr>
          </a:lstStyle>
          <a:p>
            <a:endParaRPr lang="en-US" dirty="0"/>
          </a:p>
        </p:txBody>
      </p:sp>
      <p:sp>
        <p:nvSpPr>
          <p:cNvPr id="12293" name="Rectangle 5"/>
          <p:cNvSpPr>
            <a:spLocks noGrp="1" noChangeArrowheads="1"/>
          </p:cNvSpPr>
          <p:nvPr>
            <p:ph type="sldNum" sz="quarter" idx="3"/>
          </p:nvPr>
        </p:nvSpPr>
        <p:spPr bwMode="auto">
          <a:xfrm>
            <a:off x="3979121" y="8843328"/>
            <a:ext cx="3043979" cy="465773"/>
          </a:xfrm>
          <a:prstGeom prst="rect">
            <a:avLst/>
          </a:prstGeom>
          <a:noFill/>
          <a:ln w="9525">
            <a:noFill/>
            <a:miter lim="800000"/>
            <a:headEnd/>
            <a:tailEnd/>
          </a:ln>
        </p:spPr>
        <p:txBody>
          <a:bodyPr vert="horz" wrap="square" lIns="93306" tIns="46654" rIns="93306" bIns="46654" numCol="1" anchor="b" anchorCtr="0" compatLnSpc="1">
            <a:prstTxWarp prst="textNoShape">
              <a:avLst/>
            </a:prstTxWarp>
          </a:bodyPr>
          <a:lstStyle>
            <a:lvl1pPr algn="r" defTabSz="933191">
              <a:defRPr sz="1200">
                <a:latin typeface="Times New Roman" pitchFamily="18" charset="0"/>
              </a:defRPr>
            </a:lvl1pPr>
          </a:lstStyle>
          <a:p>
            <a:fld id="{FE9233FB-86F2-4BDF-A2B8-63E21E8CFDDF}" type="slidenum">
              <a:rPr lang="en-US"/>
              <a:pPr/>
              <a:t>‹#›</a:t>
            </a:fld>
            <a:endParaRPr lang="en-US" dirty="0"/>
          </a:p>
        </p:txBody>
      </p:sp>
    </p:spTree>
    <p:extLst>
      <p:ext uri="{BB962C8B-B14F-4D97-AF65-F5344CB8AC3E}">
        <p14:creationId xmlns:p14="http://schemas.microsoft.com/office/powerpoint/2010/main" val="417623643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 y="1"/>
            <a:ext cx="3043979" cy="465774"/>
          </a:xfrm>
          <a:prstGeom prst="rect">
            <a:avLst/>
          </a:prstGeom>
          <a:noFill/>
          <a:ln w="9525">
            <a:noFill/>
            <a:miter lim="800000"/>
            <a:headEnd/>
            <a:tailEnd/>
          </a:ln>
          <a:effectLst/>
        </p:spPr>
        <p:txBody>
          <a:bodyPr vert="horz" wrap="square" lIns="19439" tIns="0" rIns="19439" bIns="0" numCol="1" anchor="t" anchorCtr="0" compatLnSpc="1">
            <a:prstTxWarp prst="textNoShape">
              <a:avLst/>
            </a:prstTxWarp>
          </a:bodyPr>
          <a:lstStyle>
            <a:lvl1pPr defTabSz="933191">
              <a:defRPr kumimoji="1" sz="1000" i="1">
                <a:latin typeface="Arial" charset="0"/>
              </a:defRPr>
            </a:lvl1pPr>
          </a:lstStyle>
          <a:p>
            <a:endParaRPr lang="en-US" sz="1200" dirty="0"/>
          </a:p>
        </p:txBody>
      </p:sp>
      <p:sp>
        <p:nvSpPr>
          <p:cNvPr id="2051" name="Rectangle 3"/>
          <p:cNvSpPr>
            <a:spLocks noGrp="1" noChangeArrowheads="1"/>
          </p:cNvSpPr>
          <p:nvPr>
            <p:ph type="dt" idx="1"/>
          </p:nvPr>
        </p:nvSpPr>
        <p:spPr bwMode="auto">
          <a:xfrm>
            <a:off x="3979121" y="1"/>
            <a:ext cx="3043979" cy="465774"/>
          </a:xfrm>
          <a:prstGeom prst="rect">
            <a:avLst/>
          </a:prstGeom>
          <a:noFill/>
          <a:ln w="9525">
            <a:noFill/>
            <a:miter lim="800000"/>
            <a:headEnd/>
            <a:tailEnd/>
          </a:ln>
          <a:effectLst/>
        </p:spPr>
        <p:txBody>
          <a:bodyPr vert="horz" wrap="square" lIns="19439" tIns="0" rIns="19439" bIns="0" numCol="1" anchor="t" anchorCtr="0" compatLnSpc="1">
            <a:prstTxWarp prst="textNoShape">
              <a:avLst/>
            </a:prstTxWarp>
          </a:bodyPr>
          <a:lstStyle>
            <a:lvl1pPr algn="r" defTabSz="933191">
              <a:defRPr kumimoji="1" sz="1000" i="1">
                <a:latin typeface="Arial" charset="0"/>
              </a:defRPr>
            </a:lvl1pPr>
          </a:lstStyle>
          <a:p>
            <a:r>
              <a:rPr lang="en-US" dirty="0"/>
              <a:t>07/16/96</a:t>
            </a:r>
            <a:endParaRPr lang="en-US" sz="1200" dirty="0"/>
          </a:p>
        </p:txBody>
      </p:sp>
      <p:sp>
        <p:nvSpPr>
          <p:cNvPr id="2052" name="Rectangle 4"/>
          <p:cNvSpPr>
            <a:spLocks noGrp="1" noRot="1" noChangeAspect="1" noChangeArrowheads="1"/>
          </p:cNvSpPr>
          <p:nvPr>
            <p:ph type="sldImg" idx="2"/>
          </p:nvPr>
        </p:nvSpPr>
        <p:spPr bwMode="auto">
          <a:xfrm>
            <a:off x="1184275" y="698500"/>
            <a:ext cx="4656138" cy="3490913"/>
          </a:xfrm>
          <a:prstGeom prst="rect">
            <a:avLst/>
          </a:prstGeom>
          <a:noFill/>
          <a:ln w="12700" cap="sq">
            <a:solidFill>
              <a:schemeClr val="tx1"/>
            </a:solidFill>
            <a:miter lim="800000"/>
            <a:headEnd/>
            <a:tailEnd/>
          </a:ln>
          <a:effectLst/>
        </p:spPr>
      </p:sp>
      <p:sp>
        <p:nvSpPr>
          <p:cNvPr id="2053" name="Rectangle 5"/>
          <p:cNvSpPr>
            <a:spLocks noGrp="1" noChangeArrowheads="1"/>
          </p:cNvSpPr>
          <p:nvPr>
            <p:ph type="body" sz="quarter" idx="3"/>
          </p:nvPr>
        </p:nvSpPr>
        <p:spPr bwMode="auto">
          <a:xfrm>
            <a:off x="936733" y="4422459"/>
            <a:ext cx="5149637" cy="4188777"/>
          </a:xfrm>
          <a:prstGeom prst="rect">
            <a:avLst/>
          </a:prstGeom>
          <a:noFill/>
          <a:ln w="9525">
            <a:noFill/>
            <a:miter lim="800000"/>
            <a:headEnd/>
            <a:tailEnd/>
          </a:ln>
          <a:effectLst/>
        </p:spPr>
        <p:txBody>
          <a:bodyPr vert="horz" wrap="square" lIns="93954" tIns="46978" rIns="93954" bIns="469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 y="8843328"/>
            <a:ext cx="3043979" cy="465773"/>
          </a:xfrm>
          <a:prstGeom prst="rect">
            <a:avLst/>
          </a:prstGeom>
          <a:noFill/>
          <a:ln w="9525">
            <a:noFill/>
            <a:miter lim="800000"/>
            <a:headEnd/>
            <a:tailEnd/>
          </a:ln>
          <a:effectLst/>
        </p:spPr>
        <p:txBody>
          <a:bodyPr vert="horz" wrap="square" lIns="19439" tIns="0" rIns="19439" bIns="0" numCol="1" anchor="b" anchorCtr="0" compatLnSpc="1">
            <a:prstTxWarp prst="textNoShape">
              <a:avLst/>
            </a:prstTxWarp>
          </a:bodyPr>
          <a:lstStyle>
            <a:lvl1pPr defTabSz="933191">
              <a:defRPr kumimoji="1" sz="1000" i="1">
                <a:latin typeface="Arial" charset="0"/>
              </a:defRPr>
            </a:lvl1pPr>
          </a:lstStyle>
          <a:p>
            <a:endParaRPr lang="en-US" sz="1200" dirty="0"/>
          </a:p>
        </p:txBody>
      </p:sp>
      <p:sp>
        <p:nvSpPr>
          <p:cNvPr id="2055" name="Rectangle 7"/>
          <p:cNvSpPr>
            <a:spLocks noGrp="1" noChangeArrowheads="1"/>
          </p:cNvSpPr>
          <p:nvPr>
            <p:ph type="sldNum" sz="quarter" idx="5"/>
          </p:nvPr>
        </p:nvSpPr>
        <p:spPr bwMode="auto">
          <a:xfrm>
            <a:off x="3979121" y="8843328"/>
            <a:ext cx="3043979" cy="465773"/>
          </a:xfrm>
          <a:prstGeom prst="rect">
            <a:avLst/>
          </a:prstGeom>
          <a:noFill/>
          <a:ln w="9525">
            <a:noFill/>
            <a:miter lim="800000"/>
            <a:headEnd/>
            <a:tailEnd/>
          </a:ln>
          <a:effectLst/>
        </p:spPr>
        <p:txBody>
          <a:bodyPr vert="horz" wrap="square" lIns="19439" tIns="0" rIns="19439" bIns="0" numCol="1" anchor="b" anchorCtr="0" compatLnSpc="1">
            <a:prstTxWarp prst="textNoShape">
              <a:avLst/>
            </a:prstTxWarp>
          </a:bodyPr>
          <a:lstStyle>
            <a:lvl1pPr algn="r" defTabSz="933191">
              <a:defRPr kumimoji="1" sz="1000" i="1">
                <a:latin typeface="Arial" charset="0"/>
              </a:defRPr>
            </a:lvl1pPr>
          </a:lstStyle>
          <a:p>
            <a:fld id="{9ACAB4B0-D31E-44B2-8EAF-513100F90B5B}" type="slidenum">
              <a:rPr lang="en-US"/>
              <a:pPr/>
              <a:t>‹#›</a:t>
            </a:fld>
            <a:r>
              <a:rPr lang="en-US" dirty="0"/>
              <a:t>##</a:t>
            </a:r>
            <a:endParaRPr lang="en-US" sz="1200" dirty="0"/>
          </a:p>
        </p:txBody>
      </p:sp>
    </p:spTree>
    <p:extLst>
      <p:ext uri="{BB962C8B-B14F-4D97-AF65-F5344CB8AC3E}">
        <p14:creationId xmlns:p14="http://schemas.microsoft.com/office/powerpoint/2010/main" val="1380586112"/>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kumimoji="1" sz="1200" kern="1200">
        <a:solidFill>
          <a:schemeClr val="tx1"/>
        </a:solidFill>
        <a:latin typeface="Arial" charset="0"/>
        <a:ea typeface="+mn-ea"/>
        <a:cs typeface="Arial" charset="0"/>
      </a:defRPr>
    </a:lvl1pPr>
    <a:lvl2pPr marL="457200" algn="l" rtl="0" fontAlgn="base">
      <a:spcBef>
        <a:spcPct val="30000"/>
      </a:spcBef>
      <a:spcAft>
        <a:spcPct val="0"/>
      </a:spcAft>
      <a:defRPr kumimoji="1" sz="1200" kern="1200">
        <a:solidFill>
          <a:schemeClr val="tx1"/>
        </a:solidFill>
        <a:latin typeface="Arial" charset="0"/>
        <a:ea typeface="+mn-ea"/>
        <a:cs typeface="Arial" charset="0"/>
      </a:defRPr>
    </a:lvl2pPr>
    <a:lvl3pPr marL="914400" algn="l" rtl="0" fontAlgn="base">
      <a:spcBef>
        <a:spcPct val="30000"/>
      </a:spcBef>
      <a:spcAft>
        <a:spcPct val="0"/>
      </a:spcAft>
      <a:defRPr kumimoji="1" sz="1200" kern="1200">
        <a:solidFill>
          <a:schemeClr val="tx1"/>
        </a:solidFill>
        <a:latin typeface="Arial" charset="0"/>
        <a:ea typeface="+mn-ea"/>
        <a:cs typeface="Arial" charset="0"/>
      </a:defRPr>
    </a:lvl3pPr>
    <a:lvl4pPr marL="1371600" algn="l" rtl="0" fontAlgn="base">
      <a:spcBef>
        <a:spcPct val="30000"/>
      </a:spcBef>
      <a:spcAft>
        <a:spcPct val="0"/>
      </a:spcAft>
      <a:defRPr kumimoji="1" sz="1200" kern="1200">
        <a:solidFill>
          <a:schemeClr val="tx1"/>
        </a:solidFill>
        <a:latin typeface="Arial" charset="0"/>
        <a:ea typeface="+mn-ea"/>
        <a:cs typeface="Arial" charset="0"/>
      </a:defRPr>
    </a:lvl4pPr>
    <a:lvl5pPr marL="1828800" algn="l" rtl="0" fontAlgn="base">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p:cNvSpPr>
          <p:nvPr>
            <p:ph type="sldImg"/>
          </p:nvPr>
        </p:nvSpPr>
        <p:spPr>
          <a:ln/>
        </p:spPr>
      </p:sp>
      <p:sp>
        <p:nvSpPr>
          <p:cNvPr id="71683"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endParaRPr lang="en-US" sz="1200" dirty="0"/>
          </a:p>
        </p:txBody>
      </p:sp>
      <p:sp>
        <p:nvSpPr>
          <p:cNvPr id="3" name="Header Placeholder 2"/>
          <p:cNvSpPr>
            <a:spLocks noGrp="1"/>
          </p:cNvSpPr>
          <p:nvPr>
            <p:ph type="hdr" sz="quarter" idx="11"/>
          </p:nvPr>
        </p:nvSpPr>
        <p:spPr/>
        <p:txBody>
          <a:bodyPr/>
          <a:lstStyle/>
          <a:p>
            <a:endParaRPr lang="en-US" sz="1200" dirty="0"/>
          </a:p>
        </p:txBody>
      </p:sp>
    </p:spTree>
    <p:extLst>
      <p:ext uri="{BB962C8B-B14F-4D97-AF65-F5344CB8AC3E}">
        <p14:creationId xmlns:p14="http://schemas.microsoft.com/office/powerpoint/2010/main" val="292520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11</a:t>
            </a:fld>
            <a:r>
              <a:rPr lang="en-US" dirty="0"/>
              <a:t>##</a:t>
            </a:r>
            <a:endParaRPr lang="en-US" sz="1200" dirty="0"/>
          </a:p>
        </p:txBody>
      </p:sp>
    </p:spTree>
    <p:extLst>
      <p:ext uri="{BB962C8B-B14F-4D97-AF65-F5344CB8AC3E}">
        <p14:creationId xmlns:p14="http://schemas.microsoft.com/office/powerpoint/2010/main" val="40663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18</a:t>
            </a:fld>
            <a:r>
              <a:rPr lang="en-US" dirty="0"/>
              <a:t>##</a:t>
            </a:r>
            <a:endParaRPr lang="en-US" sz="1200" dirty="0"/>
          </a:p>
        </p:txBody>
      </p:sp>
    </p:spTree>
    <p:extLst>
      <p:ext uri="{BB962C8B-B14F-4D97-AF65-F5344CB8AC3E}">
        <p14:creationId xmlns:p14="http://schemas.microsoft.com/office/powerpoint/2010/main" val="138727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19</a:t>
            </a:fld>
            <a:r>
              <a:rPr lang="en-US" dirty="0"/>
              <a:t>##</a:t>
            </a:r>
            <a:endParaRPr lang="en-US" sz="1200" dirty="0"/>
          </a:p>
        </p:txBody>
      </p:sp>
    </p:spTree>
    <p:extLst>
      <p:ext uri="{BB962C8B-B14F-4D97-AF65-F5344CB8AC3E}">
        <p14:creationId xmlns:p14="http://schemas.microsoft.com/office/powerpoint/2010/main" val="2193620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20</a:t>
            </a:fld>
            <a:r>
              <a:rPr lang="en-US" dirty="0"/>
              <a:t>##</a:t>
            </a:r>
            <a:endParaRPr lang="en-US" sz="1200" dirty="0"/>
          </a:p>
        </p:txBody>
      </p:sp>
    </p:spTree>
    <p:extLst>
      <p:ext uri="{BB962C8B-B14F-4D97-AF65-F5344CB8AC3E}">
        <p14:creationId xmlns:p14="http://schemas.microsoft.com/office/powerpoint/2010/main" val="798729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21</a:t>
            </a:fld>
            <a:r>
              <a:rPr lang="en-US" dirty="0"/>
              <a:t>##</a:t>
            </a:r>
            <a:endParaRPr lang="en-US" sz="1200" dirty="0"/>
          </a:p>
        </p:txBody>
      </p:sp>
    </p:spTree>
    <p:extLst>
      <p:ext uri="{BB962C8B-B14F-4D97-AF65-F5344CB8AC3E}">
        <p14:creationId xmlns:p14="http://schemas.microsoft.com/office/powerpoint/2010/main" val="2912952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22</a:t>
            </a:fld>
            <a:r>
              <a:rPr lang="en-US" dirty="0"/>
              <a:t>##</a:t>
            </a:r>
            <a:endParaRPr lang="en-US" sz="1200" dirty="0"/>
          </a:p>
        </p:txBody>
      </p:sp>
    </p:spTree>
    <p:extLst>
      <p:ext uri="{BB962C8B-B14F-4D97-AF65-F5344CB8AC3E}">
        <p14:creationId xmlns:p14="http://schemas.microsoft.com/office/powerpoint/2010/main" val="3586604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23</a:t>
            </a:fld>
            <a:r>
              <a:rPr lang="en-US" dirty="0"/>
              <a:t>##</a:t>
            </a:r>
            <a:endParaRPr lang="en-US" sz="1200" dirty="0"/>
          </a:p>
        </p:txBody>
      </p:sp>
    </p:spTree>
    <p:extLst>
      <p:ext uri="{BB962C8B-B14F-4D97-AF65-F5344CB8AC3E}">
        <p14:creationId xmlns:p14="http://schemas.microsoft.com/office/powerpoint/2010/main" val="1105343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24</a:t>
            </a:fld>
            <a:r>
              <a:rPr lang="en-US" dirty="0"/>
              <a:t>##</a:t>
            </a:r>
            <a:endParaRPr lang="en-US" sz="1200" dirty="0"/>
          </a:p>
        </p:txBody>
      </p:sp>
    </p:spTree>
    <p:extLst>
      <p:ext uri="{BB962C8B-B14F-4D97-AF65-F5344CB8AC3E}">
        <p14:creationId xmlns:p14="http://schemas.microsoft.com/office/powerpoint/2010/main" val="191668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25</a:t>
            </a:fld>
            <a:r>
              <a:rPr lang="en-US" dirty="0"/>
              <a:t>##</a:t>
            </a:r>
            <a:endParaRPr lang="en-US" sz="1200" dirty="0"/>
          </a:p>
        </p:txBody>
      </p:sp>
    </p:spTree>
    <p:extLst>
      <p:ext uri="{BB962C8B-B14F-4D97-AF65-F5344CB8AC3E}">
        <p14:creationId xmlns:p14="http://schemas.microsoft.com/office/powerpoint/2010/main" val="2351438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26</a:t>
            </a:fld>
            <a:r>
              <a:rPr lang="en-US" dirty="0"/>
              <a:t>##</a:t>
            </a:r>
            <a:endParaRPr lang="en-US" sz="1200" dirty="0"/>
          </a:p>
        </p:txBody>
      </p:sp>
    </p:spTree>
    <p:extLst>
      <p:ext uri="{BB962C8B-B14F-4D97-AF65-F5344CB8AC3E}">
        <p14:creationId xmlns:p14="http://schemas.microsoft.com/office/powerpoint/2010/main" val="251146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AB4B0-D31E-44B2-8EAF-513100F90B5B}" type="slidenum">
              <a:rPr lang="en-US" smtClean="0"/>
              <a:pPr/>
              <a:t>3</a:t>
            </a:fld>
            <a:r>
              <a:rPr lang="en-US" dirty="0"/>
              <a:t>##</a:t>
            </a:r>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Header Placeholder 5"/>
          <p:cNvSpPr>
            <a:spLocks noGrp="1"/>
          </p:cNvSpPr>
          <p:nvPr>
            <p:ph type="hdr" sz="quarter" idx="12"/>
          </p:nvPr>
        </p:nvSpPr>
        <p:spPr/>
        <p:txBody>
          <a:bodyPr/>
          <a:lstStyle/>
          <a:p>
            <a:endParaRPr lang="en-US" sz="1200" dirty="0"/>
          </a:p>
        </p:txBody>
      </p:sp>
    </p:spTree>
    <p:extLst>
      <p:ext uri="{BB962C8B-B14F-4D97-AF65-F5344CB8AC3E}">
        <p14:creationId xmlns:p14="http://schemas.microsoft.com/office/powerpoint/2010/main" val="2100226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27</a:t>
            </a:fld>
            <a:r>
              <a:rPr lang="en-US" dirty="0"/>
              <a:t>##</a:t>
            </a:r>
            <a:endParaRPr lang="en-US" sz="1200" dirty="0"/>
          </a:p>
        </p:txBody>
      </p:sp>
    </p:spTree>
    <p:extLst>
      <p:ext uri="{BB962C8B-B14F-4D97-AF65-F5344CB8AC3E}">
        <p14:creationId xmlns:p14="http://schemas.microsoft.com/office/powerpoint/2010/main" val="1633283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28</a:t>
            </a:fld>
            <a:r>
              <a:rPr lang="en-US" dirty="0"/>
              <a:t>##</a:t>
            </a:r>
            <a:endParaRPr lang="en-US" sz="1200" dirty="0"/>
          </a:p>
        </p:txBody>
      </p:sp>
    </p:spTree>
    <p:extLst>
      <p:ext uri="{BB962C8B-B14F-4D97-AF65-F5344CB8AC3E}">
        <p14:creationId xmlns:p14="http://schemas.microsoft.com/office/powerpoint/2010/main" val="2435019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29</a:t>
            </a:fld>
            <a:r>
              <a:rPr lang="en-US" dirty="0"/>
              <a:t>##</a:t>
            </a:r>
            <a:endParaRPr lang="en-US" sz="1200" dirty="0"/>
          </a:p>
        </p:txBody>
      </p:sp>
    </p:spTree>
    <p:extLst>
      <p:ext uri="{BB962C8B-B14F-4D97-AF65-F5344CB8AC3E}">
        <p14:creationId xmlns:p14="http://schemas.microsoft.com/office/powerpoint/2010/main" val="1990500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30</a:t>
            </a:fld>
            <a:r>
              <a:rPr lang="en-US" dirty="0"/>
              <a:t>##</a:t>
            </a:r>
            <a:endParaRPr lang="en-US" sz="1200" dirty="0"/>
          </a:p>
        </p:txBody>
      </p:sp>
    </p:spTree>
    <p:extLst>
      <p:ext uri="{BB962C8B-B14F-4D97-AF65-F5344CB8AC3E}">
        <p14:creationId xmlns:p14="http://schemas.microsoft.com/office/powerpoint/2010/main" val="2168047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31</a:t>
            </a:fld>
            <a:r>
              <a:rPr lang="en-US" dirty="0"/>
              <a:t>##</a:t>
            </a:r>
            <a:endParaRPr lang="en-US" sz="1200" dirty="0"/>
          </a:p>
        </p:txBody>
      </p:sp>
    </p:spTree>
    <p:extLst>
      <p:ext uri="{BB962C8B-B14F-4D97-AF65-F5344CB8AC3E}">
        <p14:creationId xmlns:p14="http://schemas.microsoft.com/office/powerpoint/2010/main" val="4281094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32</a:t>
            </a:fld>
            <a:r>
              <a:rPr lang="en-US" dirty="0"/>
              <a:t>##</a:t>
            </a:r>
            <a:endParaRPr lang="en-US" sz="1200" dirty="0"/>
          </a:p>
        </p:txBody>
      </p:sp>
    </p:spTree>
    <p:extLst>
      <p:ext uri="{BB962C8B-B14F-4D97-AF65-F5344CB8AC3E}">
        <p14:creationId xmlns:p14="http://schemas.microsoft.com/office/powerpoint/2010/main" val="2516367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33</a:t>
            </a:fld>
            <a:r>
              <a:rPr lang="en-US" dirty="0"/>
              <a:t>##</a:t>
            </a:r>
            <a:endParaRPr lang="en-US" sz="1200" dirty="0"/>
          </a:p>
        </p:txBody>
      </p:sp>
    </p:spTree>
    <p:extLst>
      <p:ext uri="{BB962C8B-B14F-4D97-AF65-F5344CB8AC3E}">
        <p14:creationId xmlns:p14="http://schemas.microsoft.com/office/powerpoint/2010/main" val="1276341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r>
              <a:rPr lang="en-US" dirty="0"/>
              <a:t>“Immediate family” means the employee’s or officer’s spouse, siblings,</a:t>
            </a:r>
            <a:r>
              <a:rPr lang="en-US" baseline="0" dirty="0"/>
              <a:t> children, grandchildren, or parents.</a:t>
            </a:r>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35</a:t>
            </a:fld>
            <a:r>
              <a:rPr lang="en-US"/>
              <a:t>##</a:t>
            </a:r>
            <a:endParaRPr lang="en-US" sz="1200" dirty="0"/>
          </a:p>
        </p:txBody>
      </p:sp>
    </p:spTree>
    <p:extLst>
      <p:ext uri="{BB962C8B-B14F-4D97-AF65-F5344CB8AC3E}">
        <p14:creationId xmlns:p14="http://schemas.microsoft.com/office/powerpoint/2010/main" val="4018743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36</a:t>
            </a:fld>
            <a:r>
              <a:rPr lang="en-US" dirty="0"/>
              <a:t>##</a:t>
            </a:r>
            <a:endParaRPr lang="en-US" sz="1200" dirty="0"/>
          </a:p>
        </p:txBody>
      </p:sp>
    </p:spTree>
    <p:extLst>
      <p:ext uri="{BB962C8B-B14F-4D97-AF65-F5344CB8AC3E}">
        <p14:creationId xmlns:p14="http://schemas.microsoft.com/office/powerpoint/2010/main" val="236330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37</a:t>
            </a:fld>
            <a:r>
              <a:rPr lang="en-US" dirty="0"/>
              <a:t>##</a:t>
            </a:r>
            <a:endParaRPr lang="en-US" sz="1200" dirty="0"/>
          </a:p>
        </p:txBody>
      </p:sp>
    </p:spTree>
    <p:extLst>
      <p:ext uri="{BB962C8B-B14F-4D97-AF65-F5344CB8AC3E}">
        <p14:creationId xmlns:p14="http://schemas.microsoft.com/office/powerpoint/2010/main" val="200464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AB4B0-D31E-44B2-8EAF-513100F90B5B}" type="slidenum">
              <a:rPr lang="en-US" smtClean="0"/>
              <a:pPr/>
              <a:t>4</a:t>
            </a:fld>
            <a:r>
              <a:rPr lang="en-US" dirty="0"/>
              <a:t>##</a:t>
            </a:r>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Header Placeholder 5"/>
          <p:cNvSpPr>
            <a:spLocks noGrp="1"/>
          </p:cNvSpPr>
          <p:nvPr>
            <p:ph type="hdr" sz="quarter" idx="12"/>
          </p:nvPr>
        </p:nvSpPr>
        <p:spPr/>
        <p:txBody>
          <a:bodyPr/>
          <a:lstStyle/>
          <a:p>
            <a:endParaRPr lang="en-US" sz="1200" dirty="0"/>
          </a:p>
        </p:txBody>
      </p:sp>
    </p:spTree>
    <p:extLst>
      <p:ext uri="{BB962C8B-B14F-4D97-AF65-F5344CB8AC3E}">
        <p14:creationId xmlns:p14="http://schemas.microsoft.com/office/powerpoint/2010/main" val="32166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38</a:t>
            </a:fld>
            <a:r>
              <a:rPr lang="en-US" dirty="0"/>
              <a:t>##</a:t>
            </a:r>
            <a:endParaRPr lang="en-US" sz="1200" dirty="0"/>
          </a:p>
        </p:txBody>
      </p:sp>
    </p:spTree>
    <p:extLst>
      <p:ext uri="{BB962C8B-B14F-4D97-AF65-F5344CB8AC3E}">
        <p14:creationId xmlns:p14="http://schemas.microsoft.com/office/powerpoint/2010/main" val="4222197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39</a:t>
            </a:fld>
            <a:r>
              <a:rPr lang="en-US" dirty="0"/>
              <a:t>##</a:t>
            </a:r>
            <a:endParaRPr lang="en-US" sz="1200" dirty="0"/>
          </a:p>
        </p:txBody>
      </p:sp>
    </p:spTree>
    <p:extLst>
      <p:ext uri="{BB962C8B-B14F-4D97-AF65-F5344CB8AC3E}">
        <p14:creationId xmlns:p14="http://schemas.microsoft.com/office/powerpoint/2010/main" val="478549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40</a:t>
            </a:fld>
            <a:r>
              <a:rPr lang="en-US" dirty="0"/>
              <a:t>##</a:t>
            </a:r>
            <a:endParaRPr lang="en-US" sz="1200" dirty="0"/>
          </a:p>
        </p:txBody>
      </p:sp>
    </p:spTree>
    <p:extLst>
      <p:ext uri="{BB962C8B-B14F-4D97-AF65-F5344CB8AC3E}">
        <p14:creationId xmlns:p14="http://schemas.microsoft.com/office/powerpoint/2010/main" val="885583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41</a:t>
            </a:fld>
            <a:r>
              <a:rPr lang="en-US" dirty="0"/>
              <a:t>##</a:t>
            </a:r>
            <a:endParaRPr lang="en-US" sz="1200" dirty="0"/>
          </a:p>
        </p:txBody>
      </p:sp>
    </p:spTree>
    <p:extLst>
      <p:ext uri="{BB962C8B-B14F-4D97-AF65-F5344CB8AC3E}">
        <p14:creationId xmlns:p14="http://schemas.microsoft.com/office/powerpoint/2010/main" val="3563916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45</a:t>
            </a:fld>
            <a:r>
              <a:rPr lang="en-US" dirty="0"/>
              <a:t>##</a:t>
            </a:r>
            <a:endParaRPr lang="en-US" sz="1200" dirty="0"/>
          </a:p>
        </p:txBody>
      </p:sp>
    </p:spTree>
    <p:extLst>
      <p:ext uri="{BB962C8B-B14F-4D97-AF65-F5344CB8AC3E}">
        <p14:creationId xmlns:p14="http://schemas.microsoft.com/office/powerpoint/2010/main" val="4238529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46</a:t>
            </a:fld>
            <a:r>
              <a:rPr lang="en-US" dirty="0"/>
              <a:t>##</a:t>
            </a:r>
            <a:endParaRPr lang="en-US" sz="1200" dirty="0"/>
          </a:p>
        </p:txBody>
      </p:sp>
    </p:spTree>
    <p:extLst>
      <p:ext uri="{BB962C8B-B14F-4D97-AF65-F5344CB8AC3E}">
        <p14:creationId xmlns:p14="http://schemas.microsoft.com/office/powerpoint/2010/main" val="1466559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51</a:t>
            </a:fld>
            <a:r>
              <a:rPr lang="en-US" dirty="0"/>
              <a:t>##</a:t>
            </a:r>
            <a:endParaRPr lang="en-US" sz="1200" dirty="0"/>
          </a:p>
        </p:txBody>
      </p:sp>
    </p:spTree>
    <p:extLst>
      <p:ext uri="{BB962C8B-B14F-4D97-AF65-F5344CB8AC3E}">
        <p14:creationId xmlns:p14="http://schemas.microsoft.com/office/powerpoint/2010/main" val="320225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5</a:t>
            </a:fld>
            <a:r>
              <a:rPr lang="en-US" dirty="0"/>
              <a:t>##</a:t>
            </a:r>
            <a:endParaRPr lang="en-US" sz="1200" dirty="0"/>
          </a:p>
        </p:txBody>
      </p:sp>
    </p:spTree>
    <p:extLst>
      <p:ext uri="{BB962C8B-B14F-4D97-AF65-F5344CB8AC3E}">
        <p14:creationId xmlns:p14="http://schemas.microsoft.com/office/powerpoint/2010/main" val="103235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6</a:t>
            </a:fld>
            <a:r>
              <a:rPr lang="en-US" dirty="0"/>
              <a:t>##</a:t>
            </a:r>
            <a:endParaRPr lang="en-US" sz="1200" dirty="0"/>
          </a:p>
        </p:txBody>
      </p:sp>
    </p:spTree>
    <p:extLst>
      <p:ext uri="{BB962C8B-B14F-4D97-AF65-F5344CB8AC3E}">
        <p14:creationId xmlns:p14="http://schemas.microsoft.com/office/powerpoint/2010/main" val="263100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7</a:t>
            </a:fld>
            <a:r>
              <a:rPr lang="en-US" dirty="0"/>
              <a:t>##</a:t>
            </a:r>
            <a:endParaRPr lang="en-US" sz="1200" dirty="0"/>
          </a:p>
        </p:txBody>
      </p:sp>
    </p:spTree>
    <p:extLst>
      <p:ext uri="{BB962C8B-B14F-4D97-AF65-F5344CB8AC3E}">
        <p14:creationId xmlns:p14="http://schemas.microsoft.com/office/powerpoint/2010/main" val="83427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8</a:t>
            </a:fld>
            <a:r>
              <a:rPr lang="en-US" dirty="0"/>
              <a:t>##</a:t>
            </a:r>
            <a:endParaRPr lang="en-US" sz="1200" dirty="0"/>
          </a:p>
        </p:txBody>
      </p:sp>
    </p:spTree>
    <p:extLst>
      <p:ext uri="{BB962C8B-B14F-4D97-AF65-F5344CB8AC3E}">
        <p14:creationId xmlns:p14="http://schemas.microsoft.com/office/powerpoint/2010/main" val="200354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9ACAB4B0-D31E-44B2-8EAF-513100F90B5B}" type="slidenum">
              <a:rPr lang="en-US" smtClean="0"/>
              <a:pPr/>
              <a:t>9</a:t>
            </a:fld>
            <a:r>
              <a:rPr lang="en-US" dirty="0"/>
              <a:t>##</a:t>
            </a:r>
            <a:endParaRPr lang="en-US" sz="1200" dirty="0"/>
          </a:p>
        </p:txBody>
      </p:sp>
    </p:spTree>
    <p:extLst>
      <p:ext uri="{BB962C8B-B14F-4D97-AF65-F5344CB8AC3E}">
        <p14:creationId xmlns:p14="http://schemas.microsoft.com/office/powerpoint/2010/main" val="333850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AB4B0-D31E-44B2-8EAF-513100F90B5B}" type="slidenum">
              <a:rPr lang="en-US" smtClean="0"/>
              <a:pPr/>
              <a:t>10</a:t>
            </a:fld>
            <a:r>
              <a:rPr lang="en-US" dirty="0"/>
              <a:t>##</a:t>
            </a:r>
            <a:endParaRPr lang="en-US" sz="1200" dirty="0"/>
          </a:p>
        </p:txBody>
      </p:sp>
      <p:sp>
        <p:nvSpPr>
          <p:cNvPr id="5" name="Footer Placeholder 4"/>
          <p:cNvSpPr>
            <a:spLocks noGrp="1"/>
          </p:cNvSpPr>
          <p:nvPr>
            <p:ph type="ftr" sz="quarter" idx="11"/>
          </p:nvPr>
        </p:nvSpPr>
        <p:spPr/>
        <p:txBody>
          <a:bodyPr/>
          <a:lstStyle/>
          <a:p>
            <a:endParaRPr lang="en-US" sz="1200" dirty="0"/>
          </a:p>
        </p:txBody>
      </p:sp>
      <p:sp>
        <p:nvSpPr>
          <p:cNvPr id="6" name="Header Placeholder 5"/>
          <p:cNvSpPr>
            <a:spLocks noGrp="1"/>
          </p:cNvSpPr>
          <p:nvPr>
            <p:ph type="hdr" sz="quarter" idx="12"/>
          </p:nvPr>
        </p:nvSpPr>
        <p:spPr/>
        <p:txBody>
          <a:bodyPr/>
          <a:lstStyle/>
          <a:p>
            <a:endParaRPr lang="en-US" sz="1200" dirty="0"/>
          </a:p>
        </p:txBody>
      </p:sp>
    </p:spTree>
    <p:extLst>
      <p:ext uri="{BB962C8B-B14F-4D97-AF65-F5344CB8AC3E}">
        <p14:creationId xmlns:p14="http://schemas.microsoft.com/office/powerpoint/2010/main" val="46019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29762" name="Group 2"/>
          <p:cNvGrpSpPr>
            <a:grpSpLocks/>
          </p:cNvGrpSpPr>
          <p:nvPr/>
        </p:nvGrpSpPr>
        <p:grpSpPr bwMode="auto">
          <a:xfrm>
            <a:off x="0" y="0"/>
            <a:ext cx="9140825" cy="6850063"/>
            <a:chOff x="0" y="0"/>
            <a:chExt cx="5758" cy="4315"/>
          </a:xfrm>
        </p:grpSpPr>
        <p:grpSp>
          <p:nvGrpSpPr>
            <p:cNvPr id="629763" name="Group 3"/>
            <p:cNvGrpSpPr>
              <a:grpSpLocks/>
            </p:cNvGrpSpPr>
            <p:nvPr userDrawn="1"/>
          </p:nvGrpSpPr>
          <p:grpSpPr bwMode="auto">
            <a:xfrm>
              <a:off x="1728" y="2230"/>
              <a:ext cx="4027" cy="2085"/>
              <a:chOff x="1728" y="2230"/>
              <a:chExt cx="4027" cy="2085"/>
            </a:xfrm>
          </p:grpSpPr>
          <p:sp>
            <p:nvSpPr>
              <p:cNvPr id="62976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dirty="0"/>
              </a:p>
            </p:txBody>
          </p:sp>
          <p:sp>
            <p:nvSpPr>
              <p:cNvPr id="62976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dirty="0"/>
              </a:p>
            </p:txBody>
          </p:sp>
          <p:sp>
            <p:nvSpPr>
              <p:cNvPr id="62976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dirty="0"/>
              </a:p>
            </p:txBody>
          </p:sp>
          <p:sp>
            <p:nvSpPr>
              <p:cNvPr id="62976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dirty="0"/>
              </a:p>
            </p:txBody>
          </p:sp>
          <p:sp>
            <p:nvSpPr>
              <p:cNvPr id="62976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dirty="0"/>
              </a:p>
            </p:txBody>
          </p:sp>
        </p:grpSp>
        <p:sp>
          <p:nvSpPr>
            <p:cNvPr id="62976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dirty="0"/>
            </a:p>
          </p:txBody>
        </p:sp>
        <p:sp>
          <p:nvSpPr>
            <p:cNvPr id="62977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p>
          </p:txBody>
        </p:sp>
      </p:grpSp>
      <p:sp>
        <p:nvSpPr>
          <p:cNvPr id="62977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297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29773" name="Rectangle 13"/>
          <p:cNvSpPr>
            <a:spLocks noGrp="1" noChangeArrowheads="1"/>
          </p:cNvSpPr>
          <p:nvPr>
            <p:ph type="dt" sz="quarter" idx="2"/>
          </p:nvPr>
        </p:nvSpPr>
        <p:spPr>
          <a:xfrm>
            <a:off x="457200" y="6248400"/>
            <a:ext cx="2133600" cy="476250"/>
          </a:xfrm>
        </p:spPr>
        <p:txBody>
          <a:bodyPr/>
          <a:lstStyle>
            <a:lvl1pPr>
              <a:defRPr/>
            </a:lvl1pPr>
          </a:lstStyle>
          <a:p>
            <a:fld id="{AA2EDF91-74CE-40FC-B2C5-99990169E1FC}" type="datetime1">
              <a:rPr lang="en-US"/>
              <a:pPr/>
              <a:t>4/5/2022</a:t>
            </a:fld>
            <a:endParaRPr lang="en-US" dirty="0"/>
          </a:p>
        </p:txBody>
      </p:sp>
      <p:sp>
        <p:nvSpPr>
          <p:cNvPr id="629774" name="Rectangle 14"/>
          <p:cNvSpPr>
            <a:spLocks noGrp="1" noChangeArrowheads="1"/>
          </p:cNvSpPr>
          <p:nvPr>
            <p:ph type="ftr" sz="quarter" idx="3"/>
          </p:nvPr>
        </p:nvSpPr>
        <p:spPr>
          <a:xfrm>
            <a:off x="3124200" y="6251575"/>
            <a:ext cx="2895600" cy="476250"/>
          </a:xfrm>
        </p:spPr>
        <p:txBody>
          <a:bodyPr/>
          <a:lstStyle>
            <a:lvl1pPr>
              <a:defRPr/>
            </a:lvl1pPr>
          </a:lstStyle>
          <a:p>
            <a:endParaRPr lang="en-US" dirty="0"/>
          </a:p>
        </p:txBody>
      </p:sp>
      <p:sp>
        <p:nvSpPr>
          <p:cNvPr id="629775" name="Rectangle 15"/>
          <p:cNvSpPr>
            <a:spLocks noGrp="1" noChangeArrowheads="1"/>
          </p:cNvSpPr>
          <p:nvPr>
            <p:ph type="sldNum" sz="quarter" idx="4"/>
          </p:nvPr>
        </p:nvSpPr>
        <p:spPr>
          <a:xfrm>
            <a:off x="6553200" y="6254750"/>
            <a:ext cx="2133600" cy="476250"/>
          </a:xfrm>
        </p:spPr>
        <p:txBody>
          <a:bodyPr/>
          <a:lstStyle>
            <a:lvl1pPr>
              <a:defRPr/>
            </a:lvl1pPr>
          </a:lstStyle>
          <a:p>
            <a:fld id="{4F2EB351-E04C-4331-A349-F82C2831D5E8}" type="slidenum">
              <a:rPr lang="en-US"/>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9771"/>
                                        </p:tgtEl>
                                        <p:attrNameLst>
                                          <p:attrName>style.visibility</p:attrName>
                                        </p:attrNameLst>
                                      </p:cBhvr>
                                      <p:to>
                                        <p:strVal val="visible"/>
                                      </p:to>
                                    </p:set>
                                    <p:animEffect transition="in" filter="blinds(horizontal)">
                                      <p:cBhvr>
                                        <p:cTn id="7" dur="500"/>
                                        <p:tgtEl>
                                          <p:spTgt spid="6297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9772">
                                            <p:txEl>
                                              <p:pRg st="0" end="0"/>
                                            </p:txEl>
                                          </p:spTgt>
                                        </p:tgtEl>
                                        <p:attrNameLst>
                                          <p:attrName>style.visibility</p:attrName>
                                        </p:attrNameLst>
                                      </p:cBhvr>
                                      <p:to>
                                        <p:strVal val="visible"/>
                                      </p:to>
                                    </p:set>
                                    <p:animEffect transition="in" filter="blinds(horizontal)">
                                      <p:cBhvr>
                                        <p:cTn id="12" dur="500"/>
                                        <p:tgtEl>
                                          <p:spTgt spid="629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71" grpId="0" autoUpdateAnimBg="0"/>
      <p:bldP spid="629772" grpId="0" build="p" autoUpdateAnimBg="0">
        <p:tmplLst>
          <p:tmpl lvl="1">
            <p:tnLst>
              <p:par>
                <p:cTn presetID="3" presetClass="entr" presetSubtype="10" fill="hold" nodeType="clickEffect">
                  <p:stCondLst>
                    <p:cond delay="0"/>
                  </p:stCondLst>
                  <p:childTnLst>
                    <p:set>
                      <p:cBhvr>
                        <p:cTn dur="1" fill="hold">
                          <p:stCondLst>
                            <p:cond delay="0"/>
                          </p:stCondLst>
                        </p:cTn>
                        <p:tgtEl>
                          <p:spTgt spid="629772"/>
                        </p:tgtEl>
                        <p:attrNameLst>
                          <p:attrName>style.visibility</p:attrName>
                        </p:attrNameLst>
                      </p:cBhvr>
                      <p:to>
                        <p:strVal val="visible"/>
                      </p:to>
                    </p:set>
                    <p:animEffect transition="in" filter="blinds(horizontal)">
                      <p:cBhvr>
                        <p:cTn dur="500"/>
                        <p:tgtEl>
                          <p:spTgt spid="62977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56E695B-8226-46E7-8846-9B9BA80FC5E9}" type="datetime1">
              <a:rPr lang="en-US"/>
              <a:pPr/>
              <a:t>4/5/2022</a:t>
            </a:fld>
            <a:endParaRPr lang="en-US" dirty="0"/>
          </a:p>
        </p:txBody>
      </p:sp>
      <p:sp>
        <p:nvSpPr>
          <p:cNvPr id="5" name="Slide Number Placeholder 4"/>
          <p:cNvSpPr>
            <a:spLocks noGrp="1"/>
          </p:cNvSpPr>
          <p:nvPr>
            <p:ph type="sldNum" sz="quarter" idx="11"/>
          </p:nvPr>
        </p:nvSpPr>
        <p:spPr/>
        <p:txBody>
          <a:bodyPr/>
          <a:lstStyle>
            <a:lvl1pPr>
              <a:defRPr/>
            </a:lvl1pPr>
          </a:lstStyle>
          <a:p>
            <a:fld id="{EC649BE4-574A-4442-BC9B-751BE962592A}" type="slidenum">
              <a:rPr lang="en-US"/>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7B1AB1F-57A0-4197-8F58-B64A3F3CF145}" type="datetime1">
              <a:rPr lang="en-US"/>
              <a:pPr/>
              <a:t>4/5/2022</a:t>
            </a:fld>
            <a:endParaRPr lang="en-US" dirty="0"/>
          </a:p>
        </p:txBody>
      </p:sp>
      <p:sp>
        <p:nvSpPr>
          <p:cNvPr id="5" name="Slide Number Placeholder 4"/>
          <p:cNvSpPr>
            <a:spLocks noGrp="1"/>
          </p:cNvSpPr>
          <p:nvPr>
            <p:ph type="sldNum" sz="quarter" idx="11"/>
          </p:nvPr>
        </p:nvSpPr>
        <p:spPr/>
        <p:txBody>
          <a:bodyPr/>
          <a:lstStyle>
            <a:lvl1pPr>
              <a:defRPr/>
            </a:lvl1pPr>
          </a:lstStyle>
          <a:p>
            <a:fld id="{76F727E9-5DAB-4A54-9222-4B723F575763}" type="slidenum">
              <a:rPr lang="en-US"/>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457200" y="6251575"/>
            <a:ext cx="2133600" cy="476250"/>
          </a:xfrm>
        </p:spPr>
        <p:txBody>
          <a:bodyPr/>
          <a:lstStyle>
            <a:lvl1pPr>
              <a:defRPr/>
            </a:lvl1pPr>
          </a:lstStyle>
          <a:p>
            <a:fld id="{7E2B1466-4885-4A60-A6CE-F622835C7788}" type="datetime1">
              <a:rPr lang="en-US"/>
              <a:pPr/>
              <a:t>4/5/2022</a:t>
            </a:fld>
            <a:endParaRPr lang="en-US" dirty="0"/>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4469D4FA-50D6-4A70-B663-590D8F4945AC}" type="slidenum">
              <a:rPr lang="en-US"/>
              <a:pPr/>
              <a:t>‹#›</a:t>
            </a:fld>
            <a:endParaRPr lang="en-US" dirty="0"/>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51575"/>
            <a:ext cx="2133600" cy="476250"/>
          </a:xfrm>
        </p:spPr>
        <p:txBody>
          <a:bodyPr/>
          <a:lstStyle>
            <a:lvl1pPr>
              <a:defRPr/>
            </a:lvl1pPr>
          </a:lstStyle>
          <a:p>
            <a:fld id="{9C7A13B8-4E84-4F50-A662-CD9A8D687C5C}" type="datetime1">
              <a:rPr lang="en-US"/>
              <a:pPr/>
              <a:t>4/5/2022</a:t>
            </a:fld>
            <a:endParaRPr lang="en-US" dirty="0"/>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9478CF2E-E7C6-4263-912F-64C3EB18886E}" type="slidenum">
              <a:rPr lang="en-US"/>
              <a:pPr/>
              <a:t>‹#›</a:t>
            </a:fld>
            <a:endParaRPr lang="en-US" dirty="0"/>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297B60C-BC66-48E6-8A08-F0774429911A}" type="datetime1">
              <a:rPr lang="en-US"/>
              <a:pPr/>
              <a:t>4/5/2022</a:t>
            </a:fld>
            <a:endParaRPr lang="en-US" dirty="0"/>
          </a:p>
        </p:txBody>
      </p:sp>
      <p:sp>
        <p:nvSpPr>
          <p:cNvPr id="5" name="Slide Number Placeholder 4"/>
          <p:cNvSpPr>
            <a:spLocks noGrp="1"/>
          </p:cNvSpPr>
          <p:nvPr>
            <p:ph type="sldNum" sz="quarter" idx="11"/>
          </p:nvPr>
        </p:nvSpPr>
        <p:spPr/>
        <p:txBody>
          <a:bodyPr/>
          <a:lstStyle>
            <a:lvl1pPr>
              <a:defRPr/>
            </a:lvl1pPr>
          </a:lstStyle>
          <a:p>
            <a:fld id="{06E34270-60D4-4AA5-B919-C09F2D2DC70E}" type="slidenum">
              <a:rPr lang="en-US"/>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306BC8B-8DE6-4CF9-B8E4-637E3DC2448D}" type="datetime1">
              <a:rPr lang="en-US"/>
              <a:pPr/>
              <a:t>4/5/2022</a:t>
            </a:fld>
            <a:endParaRPr lang="en-US" dirty="0"/>
          </a:p>
        </p:txBody>
      </p:sp>
      <p:sp>
        <p:nvSpPr>
          <p:cNvPr id="5" name="Slide Number Placeholder 4"/>
          <p:cNvSpPr>
            <a:spLocks noGrp="1"/>
          </p:cNvSpPr>
          <p:nvPr>
            <p:ph type="sldNum" sz="quarter" idx="11"/>
          </p:nvPr>
        </p:nvSpPr>
        <p:spPr/>
        <p:txBody>
          <a:bodyPr/>
          <a:lstStyle>
            <a:lvl1pPr>
              <a:defRPr/>
            </a:lvl1pPr>
          </a:lstStyle>
          <a:p>
            <a:fld id="{05CC2963-76B7-474F-B5D3-AEB78BA7A8C5}" type="slidenum">
              <a:rPr lang="en-US"/>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C53C1795-D717-403F-9862-BF394714B056}" type="datetime1">
              <a:rPr lang="en-US"/>
              <a:pPr/>
              <a:t>4/5/2022</a:t>
            </a:fld>
            <a:endParaRPr lang="en-US" dirty="0"/>
          </a:p>
        </p:txBody>
      </p:sp>
      <p:sp>
        <p:nvSpPr>
          <p:cNvPr id="6" name="Slide Number Placeholder 5"/>
          <p:cNvSpPr>
            <a:spLocks noGrp="1"/>
          </p:cNvSpPr>
          <p:nvPr>
            <p:ph type="sldNum" sz="quarter" idx="11"/>
          </p:nvPr>
        </p:nvSpPr>
        <p:spPr/>
        <p:txBody>
          <a:bodyPr/>
          <a:lstStyle>
            <a:lvl1pPr>
              <a:defRPr/>
            </a:lvl1pPr>
          </a:lstStyle>
          <a:p>
            <a:fld id="{D2CAD9F4-3888-4AFC-A4AA-F482E3EBBB96}" type="slidenum">
              <a:rPr lang="en-US"/>
              <a:pPr/>
              <a:t>‹#›</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2B4000FE-B26F-44BD-9158-2E02C2D373D8}" type="datetime1">
              <a:rPr lang="en-US"/>
              <a:pPr/>
              <a:t>4/5/2022</a:t>
            </a:fld>
            <a:endParaRPr lang="en-US" dirty="0"/>
          </a:p>
        </p:txBody>
      </p:sp>
      <p:sp>
        <p:nvSpPr>
          <p:cNvPr id="8" name="Slide Number Placeholder 7"/>
          <p:cNvSpPr>
            <a:spLocks noGrp="1"/>
          </p:cNvSpPr>
          <p:nvPr>
            <p:ph type="sldNum" sz="quarter" idx="11"/>
          </p:nvPr>
        </p:nvSpPr>
        <p:spPr/>
        <p:txBody>
          <a:bodyPr/>
          <a:lstStyle>
            <a:lvl1pPr>
              <a:defRPr/>
            </a:lvl1pPr>
          </a:lstStyle>
          <a:p>
            <a:fld id="{C63CD9B4-02E5-4B98-805F-4583D25798E2}" type="slidenum">
              <a:rPr lang="en-US"/>
              <a:pPr/>
              <a:t>‹#›</a:t>
            </a:fld>
            <a:endParaRPr lang="en-US" dirty="0"/>
          </a:p>
        </p:txBody>
      </p:sp>
      <p:sp>
        <p:nvSpPr>
          <p:cNvPr id="9" name="Footer Placeholder 8"/>
          <p:cNvSpPr>
            <a:spLocks noGrp="1"/>
          </p:cNvSpPr>
          <p:nvPr>
            <p:ph type="ftr" sz="quarter" idx="12"/>
          </p:nvPr>
        </p:nvSpPr>
        <p:spPr/>
        <p:txBody>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AE081A05-DD01-4630-9A5E-65D8BABBD001}" type="datetime1">
              <a:rPr lang="en-US"/>
              <a:pPr/>
              <a:t>4/5/2022</a:t>
            </a:fld>
            <a:endParaRPr lang="en-US" dirty="0"/>
          </a:p>
        </p:txBody>
      </p:sp>
      <p:sp>
        <p:nvSpPr>
          <p:cNvPr id="4" name="Slide Number Placeholder 3"/>
          <p:cNvSpPr>
            <a:spLocks noGrp="1"/>
          </p:cNvSpPr>
          <p:nvPr>
            <p:ph type="sldNum" sz="quarter" idx="11"/>
          </p:nvPr>
        </p:nvSpPr>
        <p:spPr/>
        <p:txBody>
          <a:bodyPr/>
          <a:lstStyle>
            <a:lvl1pPr>
              <a:defRPr/>
            </a:lvl1pPr>
          </a:lstStyle>
          <a:p>
            <a:fld id="{FD66EE1A-31EB-476F-BCAC-99D5B16F2083}" type="slidenum">
              <a:rPr lang="en-US"/>
              <a:pPr/>
              <a:t>‹#›</a:t>
            </a:fld>
            <a:endParaRPr lang="en-US" dirty="0"/>
          </a:p>
        </p:txBody>
      </p:sp>
      <p:sp>
        <p:nvSpPr>
          <p:cNvPr id="5" name="Footer Placeholder 4"/>
          <p:cNvSpPr>
            <a:spLocks noGrp="1"/>
          </p:cNvSpPr>
          <p:nvPr>
            <p:ph type="ftr" sz="quarter" idx="12"/>
          </p:nvPr>
        </p:nvSpPr>
        <p:spPr/>
        <p:txBody>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5718A76-3FC2-4750-8505-FF955A65EC88}" type="datetime1">
              <a:rPr lang="en-US"/>
              <a:pPr/>
              <a:t>4/5/2022</a:t>
            </a:fld>
            <a:endParaRPr lang="en-US" dirty="0"/>
          </a:p>
        </p:txBody>
      </p:sp>
      <p:sp>
        <p:nvSpPr>
          <p:cNvPr id="3" name="Slide Number Placeholder 2"/>
          <p:cNvSpPr>
            <a:spLocks noGrp="1"/>
          </p:cNvSpPr>
          <p:nvPr>
            <p:ph type="sldNum" sz="quarter" idx="11"/>
          </p:nvPr>
        </p:nvSpPr>
        <p:spPr/>
        <p:txBody>
          <a:bodyPr/>
          <a:lstStyle>
            <a:lvl1pPr>
              <a:defRPr/>
            </a:lvl1pPr>
          </a:lstStyle>
          <a:p>
            <a:fld id="{3FE0E605-A184-49C0-8143-DA1FE7920A17}" type="slidenum">
              <a:rPr lang="en-US"/>
              <a:pPr/>
              <a:t>‹#›</a:t>
            </a:fld>
            <a:endParaRPr lang="en-US" dirty="0"/>
          </a:p>
        </p:txBody>
      </p:sp>
      <p:sp>
        <p:nvSpPr>
          <p:cNvPr id="4" name="Footer Placeholder 3"/>
          <p:cNvSpPr>
            <a:spLocks noGrp="1"/>
          </p:cNvSpPr>
          <p:nvPr>
            <p:ph type="ftr" sz="quarter" idx="12"/>
          </p:nvPr>
        </p:nvSpPr>
        <p:spPr/>
        <p:txBody>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0A51DBE-4CDB-4BF1-84CC-F303FD553FA7}" type="datetime1">
              <a:rPr lang="en-US"/>
              <a:pPr/>
              <a:t>4/5/2022</a:t>
            </a:fld>
            <a:endParaRPr lang="en-US" dirty="0"/>
          </a:p>
        </p:txBody>
      </p:sp>
      <p:sp>
        <p:nvSpPr>
          <p:cNvPr id="6" name="Slide Number Placeholder 5"/>
          <p:cNvSpPr>
            <a:spLocks noGrp="1"/>
          </p:cNvSpPr>
          <p:nvPr>
            <p:ph type="sldNum" sz="quarter" idx="11"/>
          </p:nvPr>
        </p:nvSpPr>
        <p:spPr/>
        <p:txBody>
          <a:bodyPr/>
          <a:lstStyle>
            <a:lvl1pPr>
              <a:defRPr/>
            </a:lvl1pPr>
          </a:lstStyle>
          <a:p>
            <a:fld id="{C78D0FDB-C344-4353-BB00-676F55C84DF0}" type="slidenum">
              <a:rPr lang="en-US"/>
              <a:pPr/>
              <a:t>‹#›</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5600E7F-27C3-4D7C-9627-1F09E5AF4E0F}" type="datetime1">
              <a:rPr lang="en-US"/>
              <a:pPr/>
              <a:t>4/5/2022</a:t>
            </a:fld>
            <a:endParaRPr lang="en-US" dirty="0"/>
          </a:p>
        </p:txBody>
      </p:sp>
      <p:sp>
        <p:nvSpPr>
          <p:cNvPr id="6" name="Slide Number Placeholder 5"/>
          <p:cNvSpPr>
            <a:spLocks noGrp="1"/>
          </p:cNvSpPr>
          <p:nvPr>
            <p:ph type="sldNum" sz="quarter" idx="11"/>
          </p:nvPr>
        </p:nvSpPr>
        <p:spPr/>
        <p:txBody>
          <a:bodyPr/>
          <a:lstStyle>
            <a:lvl1pPr>
              <a:defRPr/>
            </a:lvl1pPr>
          </a:lstStyle>
          <a:p>
            <a:fld id="{307D5F03-9DC2-4357-8DDB-DD46065CC1A5}" type="slidenum">
              <a:rPr lang="en-US"/>
              <a:pPr/>
              <a:t>‹#›</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fld id="{86258920-A923-4A97-9773-2426120B420A}" type="datetime1">
              <a:rPr lang="en-US"/>
              <a:pPr/>
              <a:t>4/5/2022</a:t>
            </a:fld>
            <a:endParaRPr lang="en-US" dirty="0"/>
          </a:p>
        </p:txBody>
      </p:sp>
      <p:sp>
        <p:nvSpPr>
          <p:cNvPr id="62873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C1E8F3F-A97A-4C2B-AE08-C88BCB8F5E03}" type="slidenum">
              <a:rPr lang="en-US"/>
              <a:pPr/>
              <a:t>‹#›</a:t>
            </a:fld>
            <a:endParaRPr lang="en-US" dirty="0"/>
          </a:p>
        </p:txBody>
      </p:sp>
      <p:grpSp>
        <p:nvGrpSpPr>
          <p:cNvPr id="628740" name="Group 4"/>
          <p:cNvGrpSpPr>
            <a:grpSpLocks/>
          </p:cNvGrpSpPr>
          <p:nvPr/>
        </p:nvGrpSpPr>
        <p:grpSpPr bwMode="auto">
          <a:xfrm>
            <a:off x="0" y="0"/>
            <a:ext cx="9140825" cy="6850063"/>
            <a:chOff x="0" y="0"/>
            <a:chExt cx="5758" cy="4315"/>
          </a:xfrm>
        </p:grpSpPr>
        <p:grpSp>
          <p:nvGrpSpPr>
            <p:cNvPr id="628741" name="Group 5"/>
            <p:cNvGrpSpPr>
              <a:grpSpLocks/>
            </p:cNvGrpSpPr>
            <p:nvPr userDrawn="1"/>
          </p:nvGrpSpPr>
          <p:grpSpPr bwMode="auto">
            <a:xfrm>
              <a:off x="1728" y="2230"/>
              <a:ext cx="4027" cy="2085"/>
              <a:chOff x="1728" y="2230"/>
              <a:chExt cx="4027" cy="2085"/>
            </a:xfrm>
          </p:grpSpPr>
          <p:sp>
            <p:nvSpPr>
              <p:cNvPr id="6287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dirty="0"/>
              </a:p>
            </p:txBody>
          </p:sp>
          <p:sp>
            <p:nvSpPr>
              <p:cNvPr id="6287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dirty="0"/>
              </a:p>
            </p:txBody>
          </p:sp>
          <p:sp>
            <p:nvSpPr>
              <p:cNvPr id="6287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dirty="0"/>
              </a:p>
            </p:txBody>
          </p:sp>
          <p:sp>
            <p:nvSpPr>
              <p:cNvPr id="6287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dirty="0"/>
              </a:p>
            </p:txBody>
          </p:sp>
          <p:sp>
            <p:nvSpPr>
              <p:cNvPr id="6287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dirty="0"/>
              </a:p>
            </p:txBody>
          </p:sp>
        </p:grpSp>
        <p:sp>
          <p:nvSpPr>
            <p:cNvPr id="6287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dirty="0"/>
            </a:p>
          </p:txBody>
        </p:sp>
        <p:sp>
          <p:nvSpPr>
            <p:cNvPr id="6287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p>
          </p:txBody>
        </p:sp>
      </p:grpSp>
      <p:sp>
        <p:nvSpPr>
          <p:cNvPr id="62874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875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dirty="0"/>
          </a:p>
        </p:txBody>
      </p:sp>
      <p:sp>
        <p:nvSpPr>
          <p:cNvPr id="62875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24"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47" r:id="rId12"/>
    <p:sldLayoutId id="2147483848" r:id="rId13"/>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52400" y="76200"/>
            <a:ext cx="8534400" cy="3048000"/>
          </a:xfrm>
          <a:noFill/>
          <a:ln/>
        </p:spPr>
        <p:txBody>
          <a:bodyPr lIns="92075" tIns="46038" rIns="92075" bIns="46038" anchor="b"/>
          <a:lstStyle/>
          <a:p>
            <a:r>
              <a:rPr lang="en-US" sz="8800" b="0" dirty="0">
                <a:solidFill>
                  <a:srgbClr val="EFF353"/>
                </a:solidFill>
                <a:latin typeface="Times New Roman" pitchFamily="18" charset="0"/>
                <a:cs typeface="Times New Roman" pitchFamily="18" charset="0"/>
              </a:rPr>
              <a:t/>
            </a:r>
            <a:br>
              <a:rPr lang="en-US" sz="8800" b="0" dirty="0">
                <a:solidFill>
                  <a:srgbClr val="EFF353"/>
                </a:solidFill>
                <a:latin typeface="Times New Roman" pitchFamily="18" charset="0"/>
                <a:cs typeface="Times New Roman" pitchFamily="18" charset="0"/>
              </a:rPr>
            </a:br>
            <a:r>
              <a:rPr lang="en-US" sz="8800" b="0" dirty="0">
                <a:solidFill>
                  <a:srgbClr val="EFF353"/>
                </a:solidFill>
                <a:latin typeface="Times New Roman" pitchFamily="18" charset="0"/>
                <a:cs typeface="Times New Roman" pitchFamily="18" charset="0"/>
              </a:rPr>
              <a:t> </a:t>
            </a:r>
            <a:r>
              <a:rPr lang="en-US" sz="4000" dirty="0">
                <a:solidFill>
                  <a:srgbClr val="FFFF00"/>
                </a:solidFill>
                <a:latin typeface="Times New Roman" pitchFamily="18" charset="0"/>
                <a:cs typeface="Times New Roman" pitchFamily="18" charset="0"/>
              </a:rPr>
              <a:t>Overview of the Sunshine Law and the Hawai’i County Code of Ethics</a:t>
            </a:r>
            <a:r>
              <a:rPr lang="en-US" sz="6600" dirty="0">
                <a:solidFill>
                  <a:srgbClr val="EFF353"/>
                </a:solidFill>
                <a:latin typeface="Times New Roman" pitchFamily="18" charset="0"/>
                <a:cs typeface="Times New Roman" pitchFamily="18" charset="0"/>
              </a:rPr>
              <a:t/>
            </a:r>
            <a:br>
              <a:rPr lang="en-US" sz="6600" dirty="0">
                <a:solidFill>
                  <a:srgbClr val="EFF353"/>
                </a:solidFill>
                <a:latin typeface="Times New Roman" pitchFamily="18" charset="0"/>
                <a:cs typeface="Times New Roman" pitchFamily="18" charset="0"/>
              </a:rPr>
            </a:br>
            <a:endParaRPr lang="en-US" sz="6600" dirty="0">
              <a:solidFill>
                <a:srgbClr val="EFF353"/>
              </a:solidFill>
              <a:latin typeface="Times New Roman" pitchFamily="18" charset="0"/>
              <a:cs typeface="Times New Roman" pitchFamily="18" charset="0"/>
            </a:endParaRPr>
          </a:p>
        </p:txBody>
      </p:sp>
      <p:sp>
        <p:nvSpPr>
          <p:cNvPr id="11267" name="Rectangle 3"/>
          <p:cNvSpPr>
            <a:spLocks noGrp="1" noChangeArrowheads="1"/>
          </p:cNvSpPr>
          <p:nvPr>
            <p:ph type="subTitle" idx="1"/>
          </p:nvPr>
        </p:nvSpPr>
        <p:spPr>
          <a:xfrm>
            <a:off x="0" y="4648200"/>
            <a:ext cx="9144000" cy="1905000"/>
          </a:xfrm>
          <a:noFill/>
          <a:ln/>
        </p:spPr>
        <p:txBody>
          <a:bodyPr lIns="92075" tIns="46038" rIns="92075" bIns="46038"/>
          <a:lstStyle/>
          <a:p>
            <a:pPr>
              <a:lnSpc>
                <a:spcPct val="70000"/>
              </a:lnSpc>
            </a:pPr>
            <a:r>
              <a:rPr lang="en-US" sz="2800" dirty="0">
                <a:solidFill>
                  <a:srgbClr val="EFF353"/>
                </a:solidFill>
                <a:latin typeface="Times New Roman" pitchFamily="18" charset="0"/>
              </a:rPr>
              <a:t>J Yoshimoto, Esq.</a:t>
            </a:r>
          </a:p>
          <a:p>
            <a:pPr>
              <a:lnSpc>
                <a:spcPct val="70000"/>
              </a:lnSpc>
            </a:pPr>
            <a:r>
              <a:rPr lang="en-US" sz="2800" dirty="0">
                <a:solidFill>
                  <a:srgbClr val="EFF353"/>
                </a:solidFill>
                <a:latin typeface="Times New Roman" pitchFamily="18" charset="0"/>
              </a:rPr>
              <a:t>Assistant Corporation Counsel</a:t>
            </a:r>
          </a:p>
          <a:p>
            <a:pPr>
              <a:lnSpc>
                <a:spcPct val="70000"/>
              </a:lnSpc>
            </a:pPr>
            <a:r>
              <a:rPr lang="en-US" sz="2800" dirty="0">
                <a:solidFill>
                  <a:srgbClr val="EFF353"/>
                </a:solidFill>
                <a:latin typeface="Times New Roman" pitchFamily="18" charset="0"/>
              </a:rPr>
              <a:t>Office of the Corporation Counsel</a:t>
            </a:r>
          </a:p>
          <a:p>
            <a:pPr>
              <a:lnSpc>
                <a:spcPct val="70000"/>
              </a:lnSpc>
            </a:pPr>
            <a:r>
              <a:rPr lang="en-US" sz="2800" dirty="0">
                <a:solidFill>
                  <a:srgbClr val="EFF353"/>
                </a:solidFill>
                <a:latin typeface="Times New Roman" pitchFamily="18" charset="0"/>
              </a:rPr>
              <a:t>County of Hawai’i </a:t>
            </a:r>
          </a:p>
          <a:p>
            <a:pPr>
              <a:lnSpc>
                <a:spcPct val="70000"/>
              </a:lnSpc>
            </a:pPr>
            <a:r>
              <a:rPr lang="en-US" sz="2800" dirty="0">
                <a:solidFill>
                  <a:srgbClr val="EFF353"/>
                </a:solidFill>
                <a:latin typeface="Times New Roman" pitchFamily="18" charset="0"/>
              </a:rPr>
              <a:t>February 25, 2022</a:t>
            </a:r>
            <a:endParaRPr lang="en-US" sz="2800" dirty="0">
              <a:latin typeface="Times New Roman" pitchFamily="18" charset="0"/>
            </a:endParaRPr>
          </a:p>
          <a:p>
            <a:pPr algn="l">
              <a:lnSpc>
                <a:spcPct val="70000"/>
              </a:lnSpc>
            </a:pPr>
            <a:endParaRPr lang="en-US" sz="1400" dirty="0">
              <a:latin typeface="Times New Roman" pitchFamily="18" charset="0"/>
            </a:endParaRPr>
          </a:p>
          <a:p>
            <a:pPr algn="l">
              <a:lnSpc>
                <a:spcPct val="70000"/>
              </a:lnSpc>
            </a:pPr>
            <a:r>
              <a:rPr lang="en-US" sz="1400" dirty="0">
                <a:latin typeface="Times New Roman" pitchFamily="18" charset="0"/>
              </a:rPr>
              <a:t>	</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457200" y="152400"/>
            <a:ext cx="8229600" cy="1325563"/>
          </a:xfrm>
        </p:spPr>
        <p:txBody>
          <a:bodyPr/>
          <a:lstStyle/>
          <a:p>
            <a:r>
              <a:rPr lang="en-US" sz="4800" dirty="0">
                <a:solidFill>
                  <a:srgbClr val="FFFF00"/>
                </a:solidFill>
                <a:latin typeface="Times New Roman" pitchFamily="18" charset="0"/>
              </a:rPr>
              <a:t>Executive Meeting Purposes</a:t>
            </a:r>
          </a:p>
        </p:txBody>
      </p:sp>
      <p:sp>
        <p:nvSpPr>
          <p:cNvPr id="428035" name="Rectangle 3"/>
          <p:cNvSpPr>
            <a:spLocks noGrp="1" noChangeArrowheads="1"/>
          </p:cNvSpPr>
          <p:nvPr>
            <p:ph type="body" sz="half" idx="1"/>
          </p:nvPr>
        </p:nvSpPr>
        <p:spPr>
          <a:xfrm>
            <a:off x="228600" y="1447800"/>
            <a:ext cx="8915400" cy="5410200"/>
          </a:xfrm>
        </p:spPr>
        <p:txBody>
          <a:bodyPr/>
          <a:lstStyle/>
          <a:p>
            <a:r>
              <a:rPr lang="en-US" sz="2800" dirty="0">
                <a:latin typeface="Times New Roman" pitchFamily="18" charset="0"/>
              </a:rPr>
              <a:t>Personnel decisions </a:t>
            </a:r>
          </a:p>
          <a:p>
            <a:r>
              <a:rPr lang="en-US" sz="2800" dirty="0">
                <a:latin typeface="Times New Roman" pitchFamily="18" charset="0"/>
              </a:rPr>
              <a:t>Consult with board’s attorney </a:t>
            </a:r>
          </a:p>
          <a:p>
            <a:r>
              <a:rPr lang="en-US" sz="2800" dirty="0">
                <a:latin typeface="Times New Roman" pitchFamily="18" charset="0"/>
              </a:rPr>
              <a:t>Investigate criminal misconduct</a:t>
            </a:r>
          </a:p>
          <a:p>
            <a:r>
              <a:rPr lang="en-US" sz="2800" dirty="0">
                <a:latin typeface="Times New Roman" pitchFamily="18" charset="0"/>
              </a:rPr>
              <a:t>Matters confidential by law or court order</a:t>
            </a:r>
          </a:p>
          <a:p>
            <a:endParaRPr lang="en-US" sz="2800" dirty="0">
              <a:latin typeface="Times New Roman" pitchFamily="18" charset="0"/>
            </a:endParaRPr>
          </a:p>
          <a:p>
            <a:pPr marL="0" indent="0">
              <a:buNone/>
            </a:pPr>
            <a:r>
              <a:rPr lang="en-US" sz="2800" dirty="0"/>
              <a:t>HRS § 92-5</a:t>
            </a:r>
          </a:p>
        </p:txBody>
      </p:sp>
      <p:graphicFrame>
        <p:nvGraphicFramePr>
          <p:cNvPr id="428038" name="Object 6"/>
          <p:cNvGraphicFramePr>
            <a:graphicFrameLocks noChangeAspect="1"/>
          </p:cNvGraphicFramePr>
          <p:nvPr/>
        </p:nvGraphicFramePr>
        <p:xfrm>
          <a:off x="6858000" y="3429000"/>
          <a:ext cx="1905000" cy="1773238"/>
        </p:xfrm>
        <a:graphic>
          <a:graphicData uri="http://schemas.openxmlformats.org/presentationml/2006/ole">
            <mc:AlternateContent xmlns:mc="http://schemas.openxmlformats.org/markup-compatibility/2006">
              <mc:Choice xmlns:v="urn:schemas-microsoft-com:vml" Requires="v">
                <p:oleObj spid="_x0000_s822346" name="Clip" r:id="rId4" imgW="1807200" imgH="1679760" progId="">
                  <p:embed/>
                </p:oleObj>
              </mc:Choice>
              <mc:Fallback>
                <p:oleObj name="Clip" r:id="rId4" imgW="1807200" imgH="1679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429000"/>
                        <a:ext cx="1905000" cy="177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5371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Effect transition="in" filter="randombar(horizontal)">
                                      <p:cBhvr>
                                        <p:cTn id="7" dur="500"/>
                                        <p:tgtEl>
                                          <p:spTgt spid="428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28035">
                                            <p:txEl>
                                              <p:pRg st="1" end="1"/>
                                            </p:txEl>
                                          </p:spTgt>
                                        </p:tgtEl>
                                        <p:attrNameLst>
                                          <p:attrName>style.visibility</p:attrName>
                                        </p:attrNameLst>
                                      </p:cBhvr>
                                      <p:to>
                                        <p:strVal val="visible"/>
                                      </p:to>
                                    </p:set>
                                    <p:animEffect transition="in" filter="randombar(horizontal)">
                                      <p:cBhvr>
                                        <p:cTn id="12" dur="500"/>
                                        <p:tgtEl>
                                          <p:spTgt spid="428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28035">
                                            <p:txEl>
                                              <p:pRg st="2" end="2"/>
                                            </p:txEl>
                                          </p:spTgt>
                                        </p:tgtEl>
                                        <p:attrNameLst>
                                          <p:attrName>style.visibility</p:attrName>
                                        </p:attrNameLst>
                                      </p:cBhvr>
                                      <p:to>
                                        <p:strVal val="visible"/>
                                      </p:to>
                                    </p:set>
                                    <p:animEffect transition="in" filter="randombar(horizontal)">
                                      <p:cBhvr>
                                        <p:cTn id="17" dur="500"/>
                                        <p:tgtEl>
                                          <p:spTgt spid="428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28035">
                                            <p:txEl>
                                              <p:pRg st="3" end="3"/>
                                            </p:txEl>
                                          </p:spTgt>
                                        </p:tgtEl>
                                        <p:attrNameLst>
                                          <p:attrName>style.visibility</p:attrName>
                                        </p:attrNameLst>
                                      </p:cBhvr>
                                      <p:to>
                                        <p:strVal val="visible"/>
                                      </p:to>
                                    </p:set>
                                    <p:animEffect transition="in" filter="randombar(horizontal)">
                                      <p:cBhvr>
                                        <p:cTn id="22" dur="500"/>
                                        <p:tgtEl>
                                          <p:spTgt spid="428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28035">
                                            <p:txEl>
                                              <p:pRg st="5" end="5"/>
                                            </p:txEl>
                                          </p:spTgt>
                                        </p:tgtEl>
                                        <p:attrNameLst>
                                          <p:attrName>style.visibility</p:attrName>
                                        </p:attrNameLst>
                                      </p:cBhvr>
                                      <p:to>
                                        <p:strVal val="visible"/>
                                      </p:to>
                                    </p:set>
                                    <p:animEffect transition="in" filter="randombar(horizontal)">
                                      <p:cBhvr>
                                        <p:cTn id="27" dur="500"/>
                                        <p:tgtEl>
                                          <p:spTgt spid="428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8" name="Rectangle 2"/>
          <p:cNvSpPr>
            <a:spLocks noGrp="1" noRot="1" noChangeArrowheads="1"/>
          </p:cNvSpPr>
          <p:nvPr>
            <p:ph type="title"/>
          </p:nvPr>
        </p:nvSpPr>
        <p:spPr>
          <a:xfrm>
            <a:off x="228600" y="228600"/>
            <a:ext cx="7315200" cy="1212850"/>
          </a:xfrm>
        </p:spPr>
        <p:txBody>
          <a:bodyPr/>
          <a:lstStyle/>
          <a:p>
            <a:r>
              <a:rPr lang="en-US" sz="4800" dirty="0">
                <a:solidFill>
                  <a:srgbClr val="FFFF00"/>
                </a:solidFill>
                <a:latin typeface="+mn-lt"/>
              </a:rPr>
              <a:t>Remote meeting options effective January 1, 2022</a:t>
            </a:r>
          </a:p>
        </p:txBody>
      </p:sp>
      <p:sp>
        <p:nvSpPr>
          <p:cNvPr id="490499" name="Rectangle 3"/>
          <p:cNvSpPr>
            <a:spLocks noGrp="1" noChangeArrowheads="1"/>
          </p:cNvSpPr>
          <p:nvPr>
            <p:ph type="body" idx="1"/>
          </p:nvPr>
        </p:nvSpPr>
        <p:spPr>
          <a:xfrm>
            <a:off x="609600" y="2286000"/>
            <a:ext cx="7696200" cy="4114800"/>
          </a:xfrm>
        </p:spPr>
        <p:txBody>
          <a:bodyPr/>
          <a:lstStyle/>
          <a:p>
            <a:r>
              <a:rPr lang="en-US" dirty="0"/>
              <a:t>Boards and commissions will have the option to hold remote meetings by interactive conference technology (Zoom, WebEx, Microsoft teams, </a:t>
            </a:r>
            <a:r>
              <a:rPr lang="en-US" dirty="0" err="1"/>
              <a:t>etc</a:t>
            </a:r>
            <a:r>
              <a:rPr lang="en-US" dirty="0"/>
              <a:t>).</a:t>
            </a:r>
          </a:p>
          <a:p>
            <a:r>
              <a:rPr lang="en-US" dirty="0"/>
              <a:t>Must provide at least one location open to the public and that location must have an audiovisual connection</a:t>
            </a:r>
          </a:p>
        </p:txBody>
      </p:sp>
      <p:graphicFrame>
        <p:nvGraphicFramePr>
          <p:cNvPr id="490500" name="Object 4"/>
          <p:cNvGraphicFramePr>
            <a:graphicFrameLocks noChangeAspect="1"/>
          </p:cNvGraphicFramePr>
          <p:nvPr/>
        </p:nvGraphicFramePr>
        <p:xfrm>
          <a:off x="7315200" y="381000"/>
          <a:ext cx="1630363" cy="2362200"/>
        </p:xfrm>
        <a:graphic>
          <a:graphicData uri="http://schemas.openxmlformats.org/presentationml/2006/ole">
            <mc:AlternateContent xmlns:mc="http://schemas.openxmlformats.org/markup-compatibility/2006">
              <mc:Choice xmlns:v="urn:schemas-microsoft-com:vml" Requires="v">
                <p:oleObj spid="_x0000_s823366" name="Clip" r:id="rId4" imgW="1273320" imgH="2118240" progId="">
                  <p:embed/>
                </p:oleObj>
              </mc:Choice>
              <mc:Fallback>
                <p:oleObj name="Clip" r:id="rId4" imgW="1273320" imgH="21182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81000"/>
                        <a:ext cx="1630363"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5008762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90499">
                                            <p:txEl>
                                              <p:pRg st="0" end="0"/>
                                            </p:txEl>
                                          </p:spTgt>
                                        </p:tgtEl>
                                        <p:attrNameLst>
                                          <p:attrName>style.visibility</p:attrName>
                                        </p:attrNameLst>
                                      </p:cBhvr>
                                      <p:to>
                                        <p:strVal val="visible"/>
                                      </p:to>
                                    </p:set>
                                    <p:anim calcmode="lin" valueType="num">
                                      <p:cBhvr>
                                        <p:cTn id="7" dur="500" fill="hold"/>
                                        <p:tgtEl>
                                          <p:spTgt spid="49049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9049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9049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90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90499">
                                            <p:txEl>
                                              <p:pRg st="1" end="1"/>
                                            </p:txEl>
                                          </p:spTgt>
                                        </p:tgtEl>
                                        <p:attrNameLst>
                                          <p:attrName>style.visibility</p:attrName>
                                        </p:attrNameLst>
                                      </p:cBhvr>
                                      <p:to>
                                        <p:strVal val="visible"/>
                                      </p:to>
                                    </p:set>
                                    <p:anim calcmode="lin" valueType="num">
                                      <p:cBhvr>
                                        <p:cTn id="15" dur="500" fill="hold"/>
                                        <p:tgtEl>
                                          <p:spTgt spid="4904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904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904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904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FF56-D109-4347-8A7A-B999987F682B}"/>
              </a:ext>
            </a:extLst>
          </p:cNvPr>
          <p:cNvSpPr>
            <a:spLocks noGrp="1"/>
          </p:cNvSpPr>
          <p:nvPr>
            <p:ph type="title"/>
          </p:nvPr>
        </p:nvSpPr>
        <p:spPr/>
        <p:txBody>
          <a:bodyPr/>
          <a:lstStyle/>
          <a:p>
            <a:r>
              <a:rPr lang="en-US" dirty="0">
                <a:solidFill>
                  <a:srgbClr val="FFFF00"/>
                </a:solidFill>
              </a:rPr>
              <a:t>Remote meeting requirements</a:t>
            </a:r>
          </a:p>
        </p:txBody>
      </p:sp>
      <p:sp>
        <p:nvSpPr>
          <p:cNvPr id="3" name="Content Placeholder 2">
            <a:extLst>
              <a:ext uri="{FF2B5EF4-FFF2-40B4-BE49-F238E27FC236}">
                <a16:creationId xmlns:a16="http://schemas.microsoft.com/office/drawing/2014/main" id="{AAA2E39F-4601-4B7C-9E56-0A4533980245}"/>
              </a:ext>
            </a:extLst>
          </p:cNvPr>
          <p:cNvSpPr>
            <a:spLocks noGrp="1"/>
          </p:cNvSpPr>
          <p:nvPr>
            <p:ph idx="1"/>
          </p:nvPr>
        </p:nvSpPr>
        <p:spPr/>
        <p:txBody>
          <a:bodyPr/>
          <a:lstStyle/>
          <a:p>
            <a:r>
              <a:rPr lang="en-US" dirty="0"/>
              <a:t>A quorum of board members are required to be visible and audible throughout the meeting.</a:t>
            </a:r>
          </a:p>
          <a:p>
            <a:r>
              <a:rPr lang="en-US" dirty="0"/>
              <a:t>Other participants are not require to be visible.</a:t>
            </a:r>
          </a:p>
          <a:p>
            <a:r>
              <a:rPr lang="en-US" dirty="0"/>
              <a:t>Board members participating remotely from a nonpublic location shall state who, if anyone, is present with them at that location.</a:t>
            </a:r>
          </a:p>
        </p:txBody>
      </p:sp>
    </p:spTree>
    <p:extLst>
      <p:ext uri="{BB962C8B-B14F-4D97-AF65-F5344CB8AC3E}">
        <p14:creationId xmlns:p14="http://schemas.microsoft.com/office/powerpoint/2010/main" val="333229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AF9F-0740-4B27-A022-6801338142FC}"/>
              </a:ext>
            </a:extLst>
          </p:cNvPr>
          <p:cNvSpPr>
            <a:spLocks noGrp="1"/>
          </p:cNvSpPr>
          <p:nvPr>
            <p:ph type="title"/>
          </p:nvPr>
        </p:nvSpPr>
        <p:spPr/>
        <p:txBody>
          <a:bodyPr/>
          <a:lstStyle/>
          <a:p>
            <a:r>
              <a:rPr lang="en-US" dirty="0">
                <a:solidFill>
                  <a:srgbClr val="FFFF00"/>
                </a:solidFill>
              </a:rPr>
              <a:t>Remote meeting requirements</a:t>
            </a:r>
            <a:r>
              <a:rPr lang="en-US" dirty="0">
                <a:solidFill>
                  <a:schemeClr val="accent1"/>
                </a:solidFill>
              </a:rPr>
              <a:t>	</a:t>
            </a:r>
          </a:p>
        </p:txBody>
      </p:sp>
      <p:sp>
        <p:nvSpPr>
          <p:cNvPr id="3" name="Content Placeholder 2">
            <a:extLst>
              <a:ext uri="{FF2B5EF4-FFF2-40B4-BE49-F238E27FC236}">
                <a16:creationId xmlns:a16="http://schemas.microsoft.com/office/drawing/2014/main" id="{ACFD2CEB-00CE-4281-98A7-9E9AC99FD43B}"/>
              </a:ext>
            </a:extLst>
          </p:cNvPr>
          <p:cNvSpPr>
            <a:spLocks noGrp="1"/>
          </p:cNvSpPr>
          <p:nvPr>
            <p:ph idx="1"/>
          </p:nvPr>
        </p:nvSpPr>
        <p:spPr/>
        <p:txBody>
          <a:bodyPr/>
          <a:lstStyle/>
          <a:p>
            <a:r>
              <a:rPr lang="en-US" dirty="0"/>
              <a:t>At the start of the meeting, the Chair is required to announce the names of participating board members.</a:t>
            </a:r>
          </a:p>
          <a:p>
            <a:r>
              <a:rPr lang="en-US" dirty="0"/>
              <a:t>All votes shall be conducted by roll call unless unanimous.</a:t>
            </a:r>
          </a:p>
          <a:p>
            <a:endParaRPr lang="en-US" dirty="0"/>
          </a:p>
        </p:txBody>
      </p:sp>
    </p:spTree>
    <p:extLst>
      <p:ext uri="{BB962C8B-B14F-4D97-AF65-F5344CB8AC3E}">
        <p14:creationId xmlns:p14="http://schemas.microsoft.com/office/powerpoint/2010/main" val="209109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35B5-BF85-4D58-85E7-3392F0E2614B}"/>
              </a:ext>
            </a:extLst>
          </p:cNvPr>
          <p:cNvSpPr>
            <a:spLocks noGrp="1"/>
          </p:cNvSpPr>
          <p:nvPr>
            <p:ph type="title"/>
          </p:nvPr>
        </p:nvSpPr>
        <p:spPr/>
        <p:txBody>
          <a:bodyPr/>
          <a:lstStyle/>
          <a:p>
            <a:r>
              <a:rPr lang="en-US" dirty="0">
                <a:solidFill>
                  <a:srgbClr val="FFFF00"/>
                </a:solidFill>
              </a:rPr>
              <a:t>Remote meeting requirements</a:t>
            </a:r>
          </a:p>
        </p:txBody>
      </p:sp>
      <p:sp>
        <p:nvSpPr>
          <p:cNvPr id="3" name="Content Placeholder 2">
            <a:extLst>
              <a:ext uri="{FF2B5EF4-FFF2-40B4-BE49-F238E27FC236}">
                <a16:creationId xmlns:a16="http://schemas.microsoft.com/office/drawing/2014/main" id="{AE714BDA-A336-480E-B3C8-2A8C67D14C0A}"/>
              </a:ext>
            </a:extLst>
          </p:cNvPr>
          <p:cNvSpPr>
            <a:spLocks noGrp="1"/>
          </p:cNvSpPr>
          <p:nvPr>
            <p:ph idx="1"/>
          </p:nvPr>
        </p:nvSpPr>
        <p:spPr/>
        <p:txBody>
          <a:bodyPr/>
          <a:lstStyle/>
          <a:p>
            <a:r>
              <a:rPr lang="en-US" dirty="0"/>
              <a:t>When practicable, boards must record meetings and make the recording electronically available to the public as soon as practicable after the meeting and until a time as the minutes are posted.</a:t>
            </a:r>
          </a:p>
        </p:txBody>
      </p:sp>
    </p:spTree>
    <p:extLst>
      <p:ext uri="{BB962C8B-B14F-4D97-AF65-F5344CB8AC3E}">
        <p14:creationId xmlns:p14="http://schemas.microsoft.com/office/powerpoint/2010/main" val="4207434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1DA4-B6A1-4716-8479-7B5A8EA44783}"/>
              </a:ext>
            </a:extLst>
          </p:cNvPr>
          <p:cNvSpPr>
            <a:spLocks noGrp="1"/>
          </p:cNvSpPr>
          <p:nvPr>
            <p:ph type="title"/>
          </p:nvPr>
        </p:nvSpPr>
        <p:spPr/>
        <p:txBody>
          <a:bodyPr/>
          <a:lstStyle/>
          <a:p>
            <a:r>
              <a:rPr lang="en-US" sz="3200" dirty="0">
                <a:solidFill>
                  <a:srgbClr val="FFFF00"/>
                </a:solidFill>
              </a:rPr>
              <a:t>What happens if the meeting connection is lost?</a:t>
            </a:r>
          </a:p>
        </p:txBody>
      </p:sp>
      <p:sp>
        <p:nvSpPr>
          <p:cNvPr id="3" name="Content Placeholder 2">
            <a:extLst>
              <a:ext uri="{FF2B5EF4-FFF2-40B4-BE49-F238E27FC236}">
                <a16:creationId xmlns:a16="http://schemas.microsoft.com/office/drawing/2014/main" id="{FF1CCB44-A2BC-4070-B7C2-F108BA83DEFC}"/>
              </a:ext>
            </a:extLst>
          </p:cNvPr>
          <p:cNvSpPr>
            <a:spLocks noGrp="1"/>
          </p:cNvSpPr>
          <p:nvPr>
            <p:ph idx="1"/>
          </p:nvPr>
        </p:nvSpPr>
        <p:spPr/>
        <p:txBody>
          <a:bodyPr/>
          <a:lstStyle/>
          <a:p>
            <a:r>
              <a:rPr lang="en-US" sz="2800" dirty="0"/>
              <a:t>Meeting shall be automatically recessed for up to 30 minutes.</a:t>
            </a:r>
          </a:p>
          <a:p>
            <a:r>
              <a:rPr lang="en-US" sz="2800" dirty="0"/>
              <a:t>If connection is not restored within 30 minutes the board must postpone/continue the meeting to another date and time or terminate the meeting.</a:t>
            </a:r>
          </a:p>
          <a:p>
            <a:r>
              <a:rPr lang="en-US" sz="2400" dirty="0"/>
              <a:t>Note: Meeting notice should include how the public can access the meeting after an interruption to communication and/or when the meeting will be continued to, date and time, if interruption lasts more than 30 minutes.</a:t>
            </a:r>
          </a:p>
          <a:p>
            <a:r>
              <a:rPr lang="en-US" sz="2400" dirty="0"/>
              <a:t>If no notice, the meeting must be terminated.</a:t>
            </a:r>
          </a:p>
        </p:txBody>
      </p:sp>
    </p:spTree>
    <p:extLst>
      <p:ext uri="{BB962C8B-B14F-4D97-AF65-F5344CB8AC3E}">
        <p14:creationId xmlns:p14="http://schemas.microsoft.com/office/powerpoint/2010/main" val="209258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098B-557F-4DD9-9DDE-6DD7CB6CD404}"/>
              </a:ext>
            </a:extLst>
          </p:cNvPr>
          <p:cNvSpPr>
            <a:spLocks noGrp="1"/>
          </p:cNvSpPr>
          <p:nvPr>
            <p:ph type="title"/>
          </p:nvPr>
        </p:nvSpPr>
        <p:spPr/>
        <p:txBody>
          <a:bodyPr/>
          <a:lstStyle/>
          <a:p>
            <a:r>
              <a:rPr lang="en-US" sz="2800" dirty="0">
                <a:solidFill>
                  <a:srgbClr val="FFFF00"/>
                </a:solidFill>
              </a:rPr>
              <a:t>What happens when the connection is restored?</a:t>
            </a:r>
          </a:p>
        </p:txBody>
      </p:sp>
      <p:sp>
        <p:nvSpPr>
          <p:cNvPr id="3" name="Content Placeholder 2">
            <a:extLst>
              <a:ext uri="{FF2B5EF4-FFF2-40B4-BE49-F238E27FC236}">
                <a16:creationId xmlns:a16="http://schemas.microsoft.com/office/drawing/2014/main" id="{EE2D7F3A-F529-4037-877C-522DD7C15814}"/>
              </a:ext>
            </a:extLst>
          </p:cNvPr>
          <p:cNvSpPr>
            <a:spLocks noGrp="1"/>
          </p:cNvSpPr>
          <p:nvPr>
            <p:ph idx="1"/>
          </p:nvPr>
        </p:nvSpPr>
        <p:spPr/>
        <p:txBody>
          <a:bodyPr/>
          <a:lstStyle/>
          <a:p>
            <a:r>
              <a:rPr lang="en-US" dirty="0"/>
              <a:t>The meeting can reconvene if:</a:t>
            </a:r>
          </a:p>
          <a:p>
            <a:r>
              <a:rPr lang="en-US" dirty="0"/>
              <a:t>Audiovisual communication is restored; or</a:t>
            </a:r>
          </a:p>
          <a:p>
            <a:r>
              <a:rPr lang="en-US" dirty="0"/>
              <a:t>Audio-only communication is established after an unsuccessful attempt to restore audiovisual communication.</a:t>
            </a:r>
          </a:p>
        </p:txBody>
      </p:sp>
    </p:spTree>
    <p:extLst>
      <p:ext uri="{BB962C8B-B14F-4D97-AF65-F5344CB8AC3E}">
        <p14:creationId xmlns:p14="http://schemas.microsoft.com/office/powerpoint/2010/main" val="79733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CFC9-80C4-47D9-BE71-E826371D2303}"/>
              </a:ext>
            </a:extLst>
          </p:cNvPr>
          <p:cNvSpPr>
            <a:spLocks noGrp="1"/>
          </p:cNvSpPr>
          <p:nvPr>
            <p:ph type="title"/>
          </p:nvPr>
        </p:nvSpPr>
        <p:spPr/>
        <p:txBody>
          <a:bodyPr/>
          <a:lstStyle/>
          <a:p>
            <a:r>
              <a:rPr lang="en-US" sz="2800" dirty="0">
                <a:solidFill>
                  <a:srgbClr val="FFFF00"/>
                </a:solidFill>
              </a:rPr>
              <a:t>No Video After Attempt to Restore</a:t>
            </a:r>
          </a:p>
        </p:txBody>
      </p:sp>
      <p:sp>
        <p:nvSpPr>
          <p:cNvPr id="3" name="Content Placeholder 2">
            <a:extLst>
              <a:ext uri="{FF2B5EF4-FFF2-40B4-BE49-F238E27FC236}">
                <a16:creationId xmlns:a16="http://schemas.microsoft.com/office/drawing/2014/main" id="{5D80E546-2105-44E2-9C2B-8CD36C453001}"/>
              </a:ext>
            </a:extLst>
          </p:cNvPr>
          <p:cNvSpPr>
            <a:spLocks noGrp="1"/>
          </p:cNvSpPr>
          <p:nvPr>
            <p:ph idx="1"/>
          </p:nvPr>
        </p:nvSpPr>
        <p:spPr/>
        <p:txBody>
          <a:bodyPr/>
          <a:lstStyle/>
          <a:p>
            <a:r>
              <a:rPr lang="en-US" sz="2400" dirty="0"/>
              <a:t>If only an audio connection is available after audiovisual connection has been lost, all board members must state their names before speaking.</a:t>
            </a:r>
          </a:p>
          <a:p>
            <a:r>
              <a:rPr lang="en-US" sz="2800" dirty="0"/>
              <a:t>Any visual aids available to the board shall be made available to all meeting participants within 15 minutes of losing visual connection.  If visual aids cannot be provided to all participants, then that agenda item shall not be acted upon.</a:t>
            </a:r>
          </a:p>
        </p:txBody>
      </p:sp>
    </p:spTree>
    <p:extLst>
      <p:ext uri="{BB962C8B-B14F-4D97-AF65-F5344CB8AC3E}">
        <p14:creationId xmlns:p14="http://schemas.microsoft.com/office/powerpoint/2010/main" val="4091444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Rot="1" noChangeArrowheads="1"/>
          </p:cNvSpPr>
          <p:nvPr>
            <p:ph type="title"/>
          </p:nvPr>
        </p:nvSpPr>
        <p:spPr>
          <a:xfrm>
            <a:off x="533400" y="304800"/>
            <a:ext cx="8153400" cy="1143000"/>
          </a:xfrm>
        </p:spPr>
        <p:txBody>
          <a:bodyPr/>
          <a:lstStyle/>
          <a:p>
            <a:r>
              <a:rPr lang="en-US" sz="5400" dirty="0">
                <a:solidFill>
                  <a:srgbClr val="FFFF00"/>
                </a:solidFill>
                <a:latin typeface="+mn-lt"/>
              </a:rPr>
              <a:t>Testimony</a:t>
            </a:r>
          </a:p>
        </p:txBody>
      </p:sp>
      <p:sp>
        <p:nvSpPr>
          <p:cNvPr id="276483" name="Rectangle 3"/>
          <p:cNvSpPr>
            <a:spLocks noGrp="1" noChangeArrowheads="1"/>
          </p:cNvSpPr>
          <p:nvPr>
            <p:ph type="body" idx="1"/>
          </p:nvPr>
        </p:nvSpPr>
        <p:spPr>
          <a:xfrm>
            <a:off x="457200" y="1828800"/>
            <a:ext cx="8229600" cy="4267200"/>
          </a:xfrm>
        </p:spPr>
        <p:txBody>
          <a:bodyPr/>
          <a:lstStyle/>
          <a:p>
            <a:r>
              <a:rPr lang="en-US" dirty="0"/>
              <a:t>All interested persons may submit written and/or oral testimony on any agenda item. </a:t>
            </a:r>
          </a:p>
          <a:p>
            <a:endParaRPr lang="en-US" dirty="0">
              <a:latin typeface="Times New Roman" pitchFamily="18" charset="0"/>
            </a:endParaRPr>
          </a:p>
          <a:p>
            <a:r>
              <a:rPr lang="en-US" dirty="0"/>
              <a:t>A board may adopt a rule setting a reasonable time limit for testimony.</a:t>
            </a:r>
          </a:p>
        </p:txBody>
      </p:sp>
      <p:pic>
        <p:nvPicPr>
          <p:cNvPr id="276492" name="Picture 12" descr="MCj01965620000[1]"/>
          <p:cNvPicPr>
            <a:picLocks noChangeAspect="1" noChangeArrowheads="1"/>
          </p:cNvPicPr>
          <p:nvPr/>
        </p:nvPicPr>
        <p:blipFill>
          <a:blip r:embed="rId3" cstate="print"/>
          <a:srcRect/>
          <a:stretch>
            <a:fillRect/>
          </a:stretch>
        </p:blipFill>
        <p:spPr bwMode="auto">
          <a:xfrm>
            <a:off x="6629400" y="4419600"/>
            <a:ext cx="2028825" cy="2057400"/>
          </a:xfrm>
          <a:prstGeom prst="rect">
            <a:avLst/>
          </a:prstGeom>
          <a:noFill/>
        </p:spPr>
      </p:pic>
    </p:spTree>
    <p:extLst>
      <p:ext uri="{BB962C8B-B14F-4D97-AF65-F5344CB8AC3E}">
        <p14:creationId xmlns:p14="http://schemas.microsoft.com/office/powerpoint/2010/main" val="37403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 calcmode="lin" valueType="num">
                                      <p:cBhvr additive="base">
                                        <p:cTn id="7" dur="500" fill="hold"/>
                                        <p:tgtEl>
                                          <p:spTgt spid="2764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48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2000"/>
                                  </p:stCondLst>
                                  <p:childTnLst>
                                    <p:set>
                                      <p:cBhvr>
                                        <p:cTn id="11" dur="1" fill="hold">
                                          <p:stCondLst>
                                            <p:cond delay="0"/>
                                          </p:stCondLst>
                                        </p:cTn>
                                        <p:tgtEl>
                                          <p:spTgt spid="276483">
                                            <p:txEl>
                                              <p:pRg st="2" end="2"/>
                                            </p:txEl>
                                          </p:spTgt>
                                        </p:tgtEl>
                                        <p:attrNameLst>
                                          <p:attrName>style.visibility</p:attrName>
                                        </p:attrNameLst>
                                      </p:cBhvr>
                                      <p:to>
                                        <p:strVal val="visible"/>
                                      </p:to>
                                    </p:set>
                                    <p:anim calcmode="lin" valueType="num">
                                      <p:cBhvr additive="base">
                                        <p:cTn id="12" dur="500" fill="hold"/>
                                        <p:tgtEl>
                                          <p:spTgt spid="276483">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76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autoUpdateAnimBg="0" advAuto="200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Rot="1" noChangeArrowheads="1"/>
          </p:cNvSpPr>
          <p:nvPr>
            <p:ph type="title"/>
          </p:nvPr>
        </p:nvSpPr>
        <p:spPr>
          <a:xfrm>
            <a:off x="762000" y="304800"/>
            <a:ext cx="7772400" cy="1143000"/>
          </a:xfrm>
        </p:spPr>
        <p:txBody>
          <a:bodyPr/>
          <a:lstStyle/>
          <a:p>
            <a:r>
              <a:rPr lang="en-US" sz="5400" dirty="0">
                <a:solidFill>
                  <a:srgbClr val="FFFF00"/>
                </a:solidFill>
                <a:latin typeface="+mn-lt"/>
              </a:rPr>
              <a:t>Meeting Agenda</a:t>
            </a:r>
          </a:p>
        </p:txBody>
      </p:sp>
      <p:sp>
        <p:nvSpPr>
          <p:cNvPr id="283651" name="Rectangle 3"/>
          <p:cNvSpPr>
            <a:spLocks noGrp="1" noChangeArrowheads="1"/>
          </p:cNvSpPr>
          <p:nvPr>
            <p:ph type="body" idx="1"/>
          </p:nvPr>
        </p:nvSpPr>
        <p:spPr>
          <a:xfrm>
            <a:off x="304800" y="1752600"/>
            <a:ext cx="8483600" cy="4171950"/>
          </a:xfrm>
        </p:spPr>
        <p:txBody>
          <a:bodyPr/>
          <a:lstStyle/>
          <a:p>
            <a:r>
              <a:rPr lang="en-US" sz="3600" dirty="0"/>
              <a:t>Must list all items that the board intends to consider</a:t>
            </a:r>
            <a:endParaRPr lang="en-US" sz="1800" dirty="0"/>
          </a:p>
          <a:p>
            <a:endParaRPr lang="en-US" sz="2000" dirty="0"/>
          </a:p>
          <a:p>
            <a:r>
              <a:rPr lang="en-US" sz="3600" dirty="0"/>
              <a:t> Must be sufficiently detailed so as to provide the public with adequate notice of the matters to be considered</a:t>
            </a:r>
          </a:p>
        </p:txBody>
      </p:sp>
      <p:graphicFrame>
        <p:nvGraphicFramePr>
          <p:cNvPr id="283655" name="Object 7"/>
          <p:cNvGraphicFramePr>
            <a:graphicFrameLocks noChangeAspect="1"/>
          </p:cNvGraphicFramePr>
          <p:nvPr/>
        </p:nvGraphicFramePr>
        <p:xfrm>
          <a:off x="7162800" y="5033963"/>
          <a:ext cx="1827213" cy="1824037"/>
        </p:xfrm>
        <a:graphic>
          <a:graphicData uri="http://schemas.openxmlformats.org/presentationml/2006/ole">
            <mc:AlternateContent xmlns:mc="http://schemas.openxmlformats.org/markup-compatibility/2006">
              <mc:Choice xmlns:v="urn:schemas-microsoft-com:vml" Requires="v">
                <p:oleObj spid="_x0000_s826437" name="Clip" r:id="rId4" imgW="2021760" imgH="2017080" progId="">
                  <p:embed/>
                </p:oleObj>
              </mc:Choice>
              <mc:Fallback>
                <p:oleObj name="Clip" r:id="rId4" imgW="2021760" imgH="20170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033963"/>
                        <a:ext cx="1827213" cy="182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55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slide(fromBottom)">
                                      <p:cBhvr>
                                        <p:cTn id="7" dur="500"/>
                                        <p:tgtEl>
                                          <p:spTgt spid="283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83651">
                                            <p:txEl>
                                              <p:pRg st="2" end="2"/>
                                            </p:txEl>
                                          </p:spTgt>
                                        </p:tgtEl>
                                        <p:attrNameLst>
                                          <p:attrName>style.visibility</p:attrName>
                                        </p:attrNameLst>
                                      </p:cBhvr>
                                      <p:to>
                                        <p:strVal val="visible"/>
                                      </p:to>
                                    </p:set>
                                    <p:animEffect transition="in" filter="slide(fromBottom)">
                                      <p:cBhvr>
                                        <p:cTn id="12" dur="500"/>
                                        <p:tgtEl>
                                          <p:spTgt spid="283651">
                                            <p:txEl>
                                              <p:pRg st="2" end="2"/>
                                            </p:txEl>
                                          </p:spTgt>
                                        </p:tgtEl>
                                      </p:cBhvr>
                                    </p:animEffect>
                                  </p:childTnLst>
                                </p:cTn>
                              </p:par>
                              <p:par>
                                <p:cTn id="13" presetID="9" presetClass="emph" presetSubtype="0" nodeType="withEffect">
                                  <p:stCondLst>
                                    <p:cond delay="0"/>
                                  </p:stCondLst>
                                  <p:childTnLst>
                                    <p:set>
                                      <p:cBhvr rctx="PPT">
                                        <p:cTn id="14" dur="indefinite"/>
                                        <p:tgtEl>
                                          <p:spTgt spid="283651">
                                            <p:txEl>
                                              <p:pRg st="0" end="0"/>
                                            </p:txEl>
                                          </p:spTgt>
                                        </p:tgtEl>
                                        <p:attrNameLst>
                                          <p:attrName>style.opacity</p:attrName>
                                        </p:attrNameLst>
                                      </p:cBhvr>
                                      <p:to>
                                        <p:strVal val="0.5"/>
                                      </p:to>
                                    </p:set>
                                    <p:animEffect filter="image" prLst="opacity: 0.5">
                                      <p:cBhvr rctx="IE">
                                        <p:cTn id="15" dur="indefinite"/>
                                        <p:tgtEl>
                                          <p:spTgt spid="283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4AA5-B887-43CD-A258-F90A94B9B25F}"/>
              </a:ext>
            </a:extLst>
          </p:cNvPr>
          <p:cNvSpPr>
            <a:spLocks noGrp="1"/>
          </p:cNvSpPr>
          <p:nvPr>
            <p:ph type="title"/>
          </p:nvPr>
        </p:nvSpPr>
        <p:spPr/>
        <p:txBody>
          <a:bodyPr/>
          <a:lstStyle/>
          <a:p>
            <a:r>
              <a:rPr lang="en-US" dirty="0">
                <a:solidFill>
                  <a:srgbClr val="FFFF00"/>
                </a:solidFill>
              </a:rPr>
              <a:t>The Sunshine Law</a:t>
            </a:r>
          </a:p>
        </p:txBody>
      </p:sp>
      <p:sp>
        <p:nvSpPr>
          <p:cNvPr id="3" name="Content Placeholder 2">
            <a:extLst>
              <a:ext uri="{FF2B5EF4-FFF2-40B4-BE49-F238E27FC236}">
                <a16:creationId xmlns:a16="http://schemas.microsoft.com/office/drawing/2014/main" id="{2F772F6C-B32F-4D8A-A676-ADF4D7F67129}"/>
              </a:ext>
            </a:extLst>
          </p:cNvPr>
          <p:cNvSpPr>
            <a:spLocks noGrp="1"/>
          </p:cNvSpPr>
          <p:nvPr>
            <p:ph idx="1"/>
          </p:nvPr>
        </p:nvSpPr>
        <p:spPr/>
        <p:txBody>
          <a:bodyPr/>
          <a:lstStyle/>
          <a:p>
            <a:r>
              <a:rPr lang="en-US" dirty="0"/>
              <a:t>Hawai’i’s open meetings law, Part I of Chapter 92, Hawai’i Revised Statutes</a:t>
            </a:r>
          </a:p>
          <a:p>
            <a:r>
              <a:rPr lang="en-US" dirty="0"/>
              <a:t>Purpose is to protect the public’s right to know.</a:t>
            </a:r>
          </a:p>
          <a:p>
            <a:r>
              <a:rPr lang="en-US" dirty="0"/>
              <a:t>Open governmental process to public scrutiny and public participation</a:t>
            </a:r>
          </a:p>
        </p:txBody>
      </p:sp>
    </p:spTree>
    <p:extLst>
      <p:ext uri="{BB962C8B-B14F-4D97-AF65-F5344CB8AC3E}">
        <p14:creationId xmlns:p14="http://schemas.microsoft.com/office/powerpoint/2010/main" val="326088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6466" name="Rectangle 2"/>
          <p:cNvSpPr>
            <a:spLocks noGrp="1" noRot="1" noChangeArrowheads="1"/>
          </p:cNvSpPr>
          <p:nvPr>
            <p:ph type="title"/>
          </p:nvPr>
        </p:nvSpPr>
        <p:spPr>
          <a:xfrm>
            <a:off x="609600" y="228600"/>
            <a:ext cx="7772400" cy="1295400"/>
          </a:xfrm>
        </p:spPr>
        <p:txBody>
          <a:bodyPr/>
          <a:lstStyle/>
          <a:p>
            <a:r>
              <a:rPr lang="en-US" sz="5400" dirty="0">
                <a:solidFill>
                  <a:srgbClr val="FFFF00"/>
                </a:solidFill>
                <a:latin typeface="+mn-lt"/>
              </a:rPr>
              <a:t>Amending the Agenda</a:t>
            </a:r>
          </a:p>
        </p:txBody>
      </p:sp>
      <p:sp>
        <p:nvSpPr>
          <p:cNvPr id="446467" name="Rectangle 3"/>
          <p:cNvSpPr>
            <a:spLocks noGrp="1" noChangeArrowheads="1"/>
          </p:cNvSpPr>
          <p:nvPr>
            <p:ph type="body" idx="1"/>
          </p:nvPr>
        </p:nvSpPr>
        <p:spPr>
          <a:xfrm>
            <a:off x="533400" y="1752600"/>
            <a:ext cx="7848600" cy="4171950"/>
          </a:xfrm>
        </p:spPr>
        <p:txBody>
          <a:bodyPr/>
          <a:lstStyle/>
          <a:p>
            <a:r>
              <a:rPr lang="en-US" sz="4000" dirty="0"/>
              <a:t>Only with 2/3 vote of </a:t>
            </a:r>
            <a:r>
              <a:rPr lang="en-US" sz="4000" u="sng" dirty="0"/>
              <a:t>all</a:t>
            </a:r>
            <a:r>
              <a:rPr lang="en-US" sz="4000" dirty="0"/>
              <a:t> members</a:t>
            </a:r>
          </a:p>
          <a:p>
            <a:endParaRPr lang="en-US" sz="1000" dirty="0"/>
          </a:p>
          <a:p>
            <a:r>
              <a:rPr lang="en-US" sz="4000" dirty="0"/>
              <a:t>Cannot add item if:</a:t>
            </a:r>
          </a:p>
          <a:p>
            <a:pPr lvl="1"/>
            <a:r>
              <a:rPr lang="en-US" sz="3200" dirty="0"/>
              <a:t>of reasonably major importance, and </a:t>
            </a:r>
          </a:p>
          <a:p>
            <a:pPr lvl="1"/>
            <a:r>
              <a:rPr lang="en-US" sz="3200" dirty="0"/>
              <a:t>will affect a significant number of people</a:t>
            </a:r>
          </a:p>
        </p:txBody>
      </p:sp>
      <p:graphicFrame>
        <p:nvGraphicFramePr>
          <p:cNvPr id="446468" name="Object 4"/>
          <p:cNvGraphicFramePr>
            <a:graphicFrameLocks noChangeAspect="1"/>
          </p:cNvGraphicFramePr>
          <p:nvPr/>
        </p:nvGraphicFramePr>
        <p:xfrm>
          <a:off x="6934200" y="4876800"/>
          <a:ext cx="1812925" cy="1828800"/>
        </p:xfrm>
        <a:graphic>
          <a:graphicData uri="http://schemas.openxmlformats.org/presentationml/2006/ole">
            <mc:AlternateContent xmlns:mc="http://schemas.openxmlformats.org/markup-compatibility/2006">
              <mc:Choice xmlns:v="urn:schemas-microsoft-com:vml" Requires="v">
                <p:oleObj spid="_x0000_s827461" name="Clip" r:id="rId4" imgW="1767960" imgH="1783800" progId="">
                  <p:embed/>
                </p:oleObj>
              </mc:Choice>
              <mc:Fallback>
                <p:oleObj name="Clip" r:id="rId4" imgW="1767960" imgH="1783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876800"/>
                        <a:ext cx="1812925"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888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6467">
                                            <p:txEl>
                                              <p:pRg st="0" end="0"/>
                                            </p:txEl>
                                          </p:spTgt>
                                        </p:tgtEl>
                                        <p:attrNameLst>
                                          <p:attrName>style.visibility</p:attrName>
                                        </p:attrNameLst>
                                      </p:cBhvr>
                                      <p:to>
                                        <p:strVal val="visible"/>
                                      </p:to>
                                    </p:set>
                                    <p:animEffect transition="in" filter="dissolve">
                                      <p:cBhvr>
                                        <p:cTn id="7" dur="500"/>
                                        <p:tgtEl>
                                          <p:spTgt spid="446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6467">
                                            <p:txEl>
                                              <p:pRg st="2" end="2"/>
                                            </p:txEl>
                                          </p:spTgt>
                                        </p:tgtEl>
                                        <p:attrNameLst>
                                          <p:attrName>style.visibility</p:attrName>
                                        </p:attrNameLst>
                                      </p:cBhvr>
                                      <p:to>
                                        <p:strVal val="visible"/>
                                      </p:to>
                                    </p:set>
                                    <p:animEffect transition="in" filter="dissolve">
                                      <p:cBhvr>
                                        <p:cTn id="12" dur="500"/>
                                        <p:tgtEl>
                                          <p:spTgt spid="446467">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46467">
                                            <p:txEl>
                                              <p:pRg st="3" end="3"/>
                                            </p:txEl>
                                          </p:spTgt>
                                        </p:tgtEl>
                                        <p:attrNameLst>
                                          <p:attrName>style.visibility</p:attrName>
                                        </p:attrNameLst>
                                      </p:cBhvr>
                                      <p:to>
                                        <p:strVal val="visible"/>
                                      </p:to>
                                    </p:set>
                                    <p:animEffect transition="in" filter="dissolve">
                                      <p:cBhvr>
                                        <p:cTn id="15" dur="500"/>
                                        <p:tgtEl>
                                          <p:spTgt spid="446467">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46467">
                                            <p:txEl>
                                              <p:pRg st="4" end="4"/>
                                            </p:txEl>
                                          </p:spTgt>
                                        </p:tgtEl>
                                        <p:attrNameLst>
                                          <p:attrName>style.visibility</p:attrName>
                                        </p:attrNameLst>
                                      </p:cBhvr>
                                      <p:to>
                                        <p:strVal val="visible"/>
                                      </p:to>
                                    </p:set>
                                    <p:animEffect transition="in" filter="dissolve">
                                      <p:cBhvr>
                                        <p:cTn id="18" dur="500"/>
                                        <p:tgtEl>
                                          <p:spTgt spid="446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lstStyle/>
          <a:p>
            <a:r>
              <a:rPr lang="en-US" dirty="0">
                <a:solidFill>
                  <a:srgbClr val="FFFF00"/>
                </a:solidFill>
              </a:rPr>
              <a:t>Ethics Training – </a:t>
            </a:r>
            <a:br>
              <a:rPr lang="en-US" dirty="0">
                <a:solidFill>
                  <a:srgbClr val="FFFF00"/>
                </a:solidFill>
              </a:rPr>
            </a:br>
            <a:r>
              <a:rPr lang="en-US" dirty="0">
                <a:solidFill>
                  <a:srgbClr val="FFFF00"/>
                </a:solidFill>
              </a:rPr>
              <a:t>Guiding Principles</a:t>
            </a:r>
          </a:p>
        </p:txBody>
      </p:sp>
      <p:sp>
        <p:nvSpPr>
          <p:cNvPr id="6" name="Content Placeholder 5"/>
          <p:cNvSpPr>
            <a:spLocks noGrp="1"/>
          </p:cNvSpPr>
          <p:nvPr>
            <p:ph idx="1"/>
          </p:nvPr>
        </p:nvSpPr>
        <p:spPr>
          <a:xfrm>
            <a:off x="457200" y="1828800"/>
            <a:ext cx="8229600" cy="4525963"/>
          </a:xfrm>
        </p:spPr>
        <p:txBody>
          <a:bodyPr/>
          <a:lstStyle/>
          <a:p>
            <a:r>
              <a:rPr lang="en-US" dirty="0"/>
              <a:t>Assume people are watching</a:t>
            </a:r>
          </a:p>
          <a:p>
            <a:pPr marL="0" indent="0">
              <a:buNone/>
            </a:pPr>
            <a:endParaRPr lang="en-US" dirty="0"/>
          </a:p>
          <a:p>
            <a:r>
              <a:rPr lang="en-US" dirty="0"/>
              <a:t>Use the smell test</a:t>
            </a:r>
          </a:p>
          <a:p>
            <a:pPr marL="0" indent="0">
              <a:buNone/>
            </a:pPr>
            <a:endParaRPr lang="en-US" dirty="0"/>
          </a:p>
          <a:p>
            <a:r>
              <a:rPr lang="en-US" dirty="0"/>
              <a:t>Take the high road</a:t>
            </a:r>
          </a:p>
        </p:txBody>
      </p:sp>
    </p:spTree>
    <p:extLst>
      <p:ext uri="{BB962C8B-B14F-4D97-AF65-F5344CB8AC3E}">
        <p14:creationId xmlns:p14="http://schemas.microsoft.com/office/powerpoint/2010/main" val="929425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rmAutofit/>
          </a:bodyPr>
          <a:lstStyle/>
          <a:p>
            <a:pPr marL="0" indent="0">
              <a:buNone/>
            </a:pPr>
            <a:endParaRPr lang="en-US" sz="4000" i="1" dirty="0"/>
          </a:p>
          <a:p>
            <a:pPr marL="0" indent="0">
              <a:buNone/>
            </a:pPr>
            <a:r>
              <a:rPr lang="en-US" sz="4000" b="1" i="1" dirty="0"/>
              <a:t>“Elected and appointed officers and employees shall demonstrate the highest standard of ethical conduct so that the public may have trust and confidence in the integrity of the government.”</a:t>
            </a:r>
          </a:p>
          <a:p>
            <a:pPr marL="0" indent="0">
              <a:buNone/>
            </a:pPr>
            <a:r>
              <a:rPr lang="en-US" sz="4000" b="1" i="1" dirty="0"/>
              <a:t>	- </a:t>
            </a:r>
            <a:r>
              <a:rPr lang="en-US" sz="3000" b="1" i="1" dirty="0"/>
              <a:t>Hawai’i County Charter, Section XIV</a:t>
            </a:r>
            <a:endParaRPr lang="en-US" sz="4000" b="1" i="1" dirty="0"/>
          </a:p>
        </p:txBody>
      </p:sp>
    </p:spTree>
    <p:extLst>
      <p:ext uri="{BB962C8B-B14F-4D97-AF65-F5344CB8AC3E}">
        <p14:creationId xmlns:p14="http://schemas.microsoft.com/office/powerpoint/2010/main" val="46205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Hawai’i County Charter, Section 14-2.  Standards</a:t>
            </a:r>
          </a:p>
        </p:txBody>
      </p:sp>
      <p:sp>
        <p:nvSpPr>
          <p:cNvPr id="3" name="Content Placeholder 2"/>
          <p:cNvSpPr>
            <a:spLocks noGrp="1"/>
          </p:cNvSpPr>
          <p:nvPr>
            <p:ph idx="1"/>
          </p:nvPr>
        </p:nvSpPr>
        <p:spPr/>
        <p:txBody>
          <a:bodyPr/>
          <a:lstStyle/>
          <a:p>
            <a:r>
              <a:rPr lang="en-US" dirty="0"/>
              <a:t>It shall constitute a conflict of interest for employees or officers of the county to: </a:t>
            </a:r>
          </a:p>
          <a:p>
            <a:r>
              <a:rPr lang="en-US" dirty="0"/>
              <a:t>(a) Solicit or accept gifts, loans, gratuities, favors, promises or services with the understanding that the same may influence the employees or officers in the proper discharge of their official duties.</a:t>
            </a:r>
          </a:p>
        </p:txBody>
      </p:sp>
    </p:spTree>
    <p:extLst>
      <p:ext uri="{BB962C8B-B14F-4D97-AF65-F5344CB8AC3E}">
        <p14:creationId xmlns:p14="http://schemas.microsoft.com/office/powerpoint/2010/main" val="370523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Section 14-2.  Standards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sz="2800" dirty="0"/>
              <a:t>(b) Use their official position to secure special privileges, consideration, treatment or exemption to themselves or any person beyond that which is available to every other person. </a:t>
            </a:r>
          </a:p>
          <a:p>
            <a:r>
              <a:rPr lang="en-US" sz="2800" dirty="0"/>
              <a:t>(c) Engage in any business, transaction or activity or have a financial interest, direct or indirect, which might reasonably tend to be incompatible with the proper discharge of their official duties or to impair their independence of judgment in the performance of their official duties.</a:t>
            </a:r>
          </a:p>
        </p:txBody>
      </p:sp>
    </p:spTree>
    <p:extLst>
      <p:ext uri="{BB962C8B-B14F-4D97-AF65-F5344CB8AC3E}">
        <p14:creationId xmlns:p14="http://schemas.microsoft.com/office/powerpoint/2010/main" val="1872384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Section 14-2.  Standards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a:t>(d) Receive any compensation for their services as an officer or employee of the county from any other source other than the county, except as otherwise provided by this charter or by law.</a:t>
            </a:r>
          </a:p>
        </p:txBody>
      </p:sp>
    </p:spTree>
    <p:extLst>
      <p:ext uri="{BB962C8B-B14F-4D97-AF65-F5344CB8AC3E}">
        <p14:creationId xmlns:p14="http://schemas.microsoft.com/office/powerpoint/2010/main" val="52869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Section 14-2.  Standards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sz="2400" dirty="0"/>
              <a:t>(e) Appear in behalf of private interests for compensation before any agency of the county other than a court of law, nor represent private interests in any action or proceeding against the interest of the county in any litigation to which the county is a party. An officer serving the county without compensation, however, may appear for compensation in behalf of private interests before county agencies other than the one on which the officer serves and other than those agencies that have the power to review the actions of the agency on which the officer serves, or to act on the same subject matter as the agency on which the officer serves.</a:t>
            </a:r>
          </a:p>
        </p:txBody>
      </p:sp>
    </p:spTree>
    <p:extLst>
      <p:ext uri="{BB962C8B-B14F-4D97-AF65-F5344CB8AC3E}">
        <p14:creationId xmlns:p14="http://schemas.microsoft.com/office/powerpoint/2010/main" val="3602524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Section 14-2.  Standards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a:t>(f) Accept a retainer, compensation or election campaign contribution that is contingent upon action by a county agency.</a:t>
            </a:r>
          </a:p>
        </p:txBody>
      </p:sp>
    </p:spTree>
    <p:extLst>
      <p:ext uri="{BB962C8B-B14F-4D97-AF65-F5344CB8AC3E}">
        <p14:creationId xmlns:p14="http://schemas.microsoft.com/office/powerpoint/2010/main" val="2078555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rgbClr val="FFFF00"/>
                </a:solidFill>
              </a:rPr>
              <a:t>Hawai’i County Code of Ethics</a:t>
            </a:r>
          </a:p>
        </p:txBody>
      </p:sp>
      <p:sp>
        <p:nvSpPr>
          <p:cNvPr id="3" name="Content Placeholder 2"/>
          <p:cNvSpPr>
            <a:spLocks noGrp="1"/>
          </p:cNvSpPr>
          <p:nvPr>
            <p:ph idx="1"/>
          </p:nvPr>
        </p:nvSpPr>
        <p:spPr>
          <a:xfrm>
            <a:off x="381000" y="1371600"/>
            <a:ext cx="8610600" cy="4953000"/>
          </a:xfrm>
        </p:spPr>
        <p:txBody>
          <a:bodyPr/>
          <a:lstStyle/>
          <a:p>
            <a:r>
              <a:rPr lang="en-US" sz="3600" dirty="0"/>
              <a:t>Article 15, Hawai’i County Code</a:t>
            </a:r>
          </a:p>
          <a:p>
            <a:r>
              <a:rPr lang="en-US" sz="3600" dirty="0"/>
              <a:t>Applies to all County officers and employees</a:t>
            </a:r>
          </a:p>
          <a:p>
            <a:r>
              <a:rPr lang="en-US" sz="3600" dirty="0"/>
              <a:t>All officers and employees are presumed to know the requirements of the ethics code</a:t>
            </a:r>
          </a:p>
          <a:p>
            <a:r>
              <a:rPr lang="en-US" sz="3600" dirty="0"/>
              <a:t>Code is interpreted by the Board of Ethics</a:t>
            </a:r>
          </a:p>
          <a:p>
            <a:r>
              <a:rPr lang="en-US" sz="3600" dirty="0"/>
              <a:t>Citizens and employees may file petitions</a:t>
            </a:r>
          </a:p>
          <a:p>
            <a:pPr marL="0" indent="0">
              <a:buNone/>
            </a:pPr>
            <a:endParaRPr lang="en-US" dirty="0"/>
          </a:p>
        </p:txBody>
      </p:sp>
    </p:spTree>
    <p:extLst>
      <p:ext uri="{BB962C8B-B14F-4D97-AF65-F5344CB8AC3E}">
        <p14:creationId xmlns:p14="http://schemas.microsoft.com/office/powerpoint/2010/main" val="1437410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Fair treatment - § 2-83</a:t>
            </a:r>
          </a:p>
        </p:txBody>
      </p:sp>
      <p:sp>
        <p:nvSpPr>
          <p:cNvPr id="3" name="Content Placeholder 2"/>
          <p:cNvSpPr>
            <a:spLocks noGrp="1"/>
          </p:cNvSpPr>
          <p:nvPr>
            <p:ph idx="1"/>
          </p:nvPr>
        </p:nvSpPr>
        <p:spPr/>
        <p:txBody>
          <a:bodyPr/>
          <a:lstStyle/>
          <a:p>
            <a:pPr marL="0" indent="0">
              <a:buNone/>
            </a:pPr>
            <a:r>
              <a:rPr lang="en-US" sz="2800" b="1" dirty="0"/>
              <a:t>(a) Officers and employees of the County, while discharging their duties and dealing</a:t>
            </a:r>
          </a:p>
          <a:p>
            <a:pPr marL="0" indent="0">
              <a:buNone/>
            </a:pPr>
            <a:r>
              <a:rPr lang="en-US" sz="2800" b="1" dirty="0"/>
              <a:t>with the public, shall adhere to the following precepts:</a:t>
            </a:r>
          </a:p>
          <a:p>
            <a:pPr marL="0" indent="0">
              <a:buNone/>
            </a:pPr>
            <a:r>
              <a:rPr lang="en-US" sz="2800" b="1" dirty="0"/>
              <a:t>(1) All public property and equipment are to be treated as a public trust and are</a:t>
            </a:r>
          </a:p>
          <a:p>
            <a:pPr marL="0" indent="0">
              <a:buNone/>
            </a:pPr>
            <a:r>
              <a:rPr lang="en-US" sz="2800" b="1" dirty="0"/>
              <a:t>not to be used in a proprietary manner or for personal purposes without proper</a:t>
            </a:r>
          </a:p>
          <a:p>
            <a:pPr marL="0" indent="0">
              <a:buNone/>
            </a:pPr>
            <a:r>
              <a:rPr lang="en-US" sz="2800" b="1" dirty="0"/>
              <a:t>consent.</a:t>
            </a:r>
          </a:p>
          <a:p>
            <a:endParaRPr lang="en-US" dirty="0"/>
          </a:p>
        </p:txBody>
      </p:sp>
    </p:spTree>
    <p:extLst>
      <p:ext uri="{BB962C8B-B14F-4D97-AF65-F5344CB8AC3E}">
        <p14:creationId xmlns:p14="http://schemas.microsoft.com/office/powerpoint/2010/main" val="4177027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2" name="Rectangle 2"/>
          <p:cNvSpPr>
            <a:spLocks noGrp="1" noRot="1" noChangeArrowheads="1"/>
          </p:cNvSpPr>
          <p:nvPr>
            <p:ph type="title"/>
          </p:nvPr>
        </p:nvSpPr>
        <p:spPr>
          <a:xfrm>
            <a:off x="0" y="152400"/>
            <a:ext cx="9144000" cy="1524000"/>
          </a:xfrm>
        </p:spPr>
        <p:txBody>
          <a:bodyPr/>
          <a:lstStyle/>
          <a:p>
            <a:r>
              <a:rPr lang="en-US" sz="5400" dirty="0">
                <a:solidFill>
                  <a:srgbClr val="FFFF00"/>
                </a:solidFill>
                <a:latin typeface="+mn-lt"/>
              </a:rPr>
              <a:t>Sunshine Law Requires:</a:t>
            </a:r>
          </a:p>
        </p:txBody>
      </p:sp>
      <p:sp>
        <p:nvSpPr>
          <p:cNvPr id="419843" name="Rectangle 3"/>
          <p:cNvSpPr>
            <a:spLocks noGrp="1" noChangeArrowheads="1"/>
          </p:cNvSpPr>
          <p:nvPr>
            <p:ph type="body" idx="1"/>
          </p:nvPr>
        </p:nvSpPr>
        <p:spPr>
          <a:xfrm>
            <a:off x="228600" y="1905000"/>
            <a:ext cx="8763000" cy="5181600"/>
          </a:xfrm>
        </p:spPr>
        <p:txBody>
          <a:bodyPr/>
          <a:lstStyle/>
          <a:p>
            <a:r>
              <a:rPr lang="en-US" dirty="0"/>
              <a:t>No discussing board business outside of a meeting (with a few exceptions).</a:t>
            </a:r>
          </a:p>
          <a:p>
            <a:r>
              <a:rPr lang="en-US" dirty="0"/>
              <a:t>Every meeting must be open to the public unless executive session is allowed.</a:t>
            </a:r>
          </a:p>
          <a:p>
            <a:r>
              <a:rPr lang="en-US" dirty="0"/>
              <a:t>Boards must provide notice, accept testimony and keep minutes.</a:t>
            </a:r>
          </a:p>
          <a:p>
            <a:r>
              <a:rPr lang="en-US" dirty="0"/>
              <a:t>Cannot consider matters not included on agenda.</a:t>
            </a:r>
          </a:p>
          <a:p>
            <a:endParaRPr lang="en-US"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 calcmode="lin" valueType="num">
                                      <p:cBhvr>
                                        <p:cTn id="7" dur="500" fill="hold"/>
                                        <p:tgtEl>
                                          <p:spTgt spid="4198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198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198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19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19843">
                                            <p:txEl>
                                              <p:pRg st="1" end="1"/>
                                            </p:txEl>
                                          </p:spTgt>
                                        </p:tgtEl>
                                        <p:attrNameLst>
                                          <p:attrName>style.visibility</p:attrName>
                                        </p:attrNameLst>
                                      </p:cBhvr>
                                      <p:to>
                                        <p:strVal val="visible"/>
                                      </p:to>
                                    </p:set>
                                    <p:anim calcmode="lin" valueType="num">
                                      <p:cBhvr>
                                        <p:cTn id="15" dur="500" fill="hold"/>
                                        <p:tgtEl>
                                          <p:spTgt spid="4198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198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198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19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419843">
                                            <p:txEl>
                                              <p:pRg st="2" end="2"/>
                                            </p:txEl>
                                          </p:spTgt>
                                        </p:tgtEl>
                                        <p:attrNameLst>
                                          <p:attrName>style.visibility</p:attrName>
                                        </p:attrNameLst>
                                      </p:cBhvr>
                                      <p:to>
                                        <p:strVal val="visible"/>
                                      </p:to>
                                    </p:set>
                                    <p:anim calcmode="lin" valueType="num">
                                      <p:cBhvr>
                                        <p:cTn id="23" dur="500" fill="hold"/>
                                        <p:tgtEl>
                                          <p:spTgt spid="4198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198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198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19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419843">
                                            <p:txEl>
                                              <p:pRg st="3" end="3"/>
                                            </p:txEl>
                                          </p:spTgt>
                                        </p:tgtEl>
                                        <p:attrNameLst>
                                          <p:attrName>style.visibility</p:attrName>
                                        </p:attrNameLst>
                                      </p:cBhvr>
                                      <p:to>
                                        <p:strVal val="visible"/>
                                      </p:to>
                                    </p:set>
                                    <p:anim calcmode="lin" valueType="num">
                                      <p:cBhvr>
                                        <p:cTn id="31" dur="500" fill="hold"/>
                                        <p:tgtEl>
                                          <p:spTgt spid="4198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198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198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19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Fair Treatment</a:t>
            </a:r>
          </a:p>
        </p:txBody>
      </p:sp>
      <p:sp>
        <p:nvSpPr>
          <p:cNvPr id="3" name="Content Placeholder 2"/>
          <p:cNvSpPr>
            <a:spLocks noGrp="1"/>
          </p:cNvSpPr>
          <p:nvPr>
            <p:ph idx="1"/>
          </p:nvPr>
        </p:nvSpPr>
        <p:spPr/>
        <p:txBody>
          <a:bodyPr/>
          <a:lstStyle/>
          <a:p>
            <a:pPr marL="0" indent="0">
              <a:buNone/>
            </a:pPr>
            <a:r>
              <a:rPr lang="en-US" b="1" dirty="0"/>
              <a:t>(2) No person in a supervisory capacity shall engage in personal or business</a:t>
            </a:r>
          </a:p>
          <a:p>
            <a:pPr marL="0" indent="0">
              <a:buNone/>
            </a:pPr>
            <a:r>
              <a:rPr lang="en-US" b="1" dirty="0"/>
              <a:t>relationships with subordinates, which might intimidate said subordinates in</a:t>
            </a:r>
          </a:p>
          <a:p>
            <a:pPr marL="0" indent="0">
              <a:buNone/>
            </a:pPr>
            <a:r>
              <a:rPr lang="en-US" b="1" dirty="0"/>
              <a:t>the discharge of their official duties.</a:t>
            </a:r>
          </a:p>
          <a:p>
            <a:pPr marL="0" indent="0">
              <a:buNone/>
            </a:pPr>
            <a:r>
              <a:rPr lang="en-US" b="1" dirty="0"/>
              <a:t>(3) All persons shall be treated in a courteous, fair, and impartial manner.</a:t>
            </a:r>
          </a:p>
          <a:p>
            <a:endParaRPr lang="en-US" dirty="0"/>
          </a:p>
        </p:txBody>
      </p:sp>
    </p:spTree>
    <p:extLst>
      <p:ext uri="{BB962C8B-B14F-4D97-AF65-F5344CB8AC3E}">
        <p14:creationId xmlns:p14="http://schemas.microsoft.com/office/powerpoint/2010/main" val="3660214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Fair Treatment</a:t>
            </a:r>
          </a:p>
        </p:txBody>
      </p:sp>
      <p:sp>
        <p:nvSpPr>
          <p:cNvPr id="3" name="Content Placeholder 2"/>
          <p:cNvSpPr>
            <a:spLocks noGrp="1"/>
          </p:cNvSpPr>
          <p:nvPr>
            <p:ph idx="1"/>
          </p:nvPr>
        </p:nvSpPr>
        <p:spPr/>
        <p:txBody>
          <a:bodyPr/>
          <a:lstStyle/>
          <a:p>
            <a:r>
              <a:rPr lang="en-US" dirty="0"/>
              <a:t>(b) No officer or employee shall use or attempt to use the officer’s or employee’s official position to secure or grant unwarranted privileges, exemptions, advantages, contracts, or treatment, for oneself or others, including but not limited to the following: </a:t>
            </a:r>
          </a:p>
          <a:p>
            <a:r>
              <a:rPr lang="en-US" dirty="0"/>
              <a:t>(1) Seeking other employment or contract for services for oneself by the use or attempted use of the officer’s or employee’s office or position.</a:t>
            </a:r>
          </a:p>
        </p:txBody>
      </p:sp>
    </p:spTree>
    <p:extLst>
      <p:ext uri="{BB962C8B-B14F-4D97-AF65-F5344CB8AC3E}">
        <p14:creationId xmlns:p14="http://schemas.microsoft.com/office/powerpoint/2010/main" val="4043040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Fair Treatment</a:t>
            </a:r>
          </a:p>
        </p:txBody>
      </p:sp>
      <p:sp>
        <p:nvSpPr>
          <p:cNvPr id="3" name="Content Placeholder 2"/>
          <p:cNvSpPr>
            <a:spLocks noGrp="1"/>
          </p:cNvSpPr>
          <p:nvPr>
            <p:ph idx="1"/>
          </p:nvPr>
        </p:nvSpPr>
        <p:spPr/>
        <p:txBody>
          <a:bodyPr/>
          <a:lstStyle/>
          <a:p>
            <a:r>
              <a:rPr lang="en-US" sz="2800" dirty="0"/>
              <a:t>(2) Accepting, receiving, or soliciting compensation or other consideration for the performance of the officer’s or employee’s official duties or responsibilities except as provided by law. </a:t>
            </a:r>
          </a:p>
          <a:p>
            <a:r>
              <a:rPr lang="en-US" sz="2800" dirty="0"/>
              <a:t>(3) Soliciting, selling, or otherwise engaging in a substantial financial transaction with a subordinate or a person or business whom the officer or employee inspects or supervises in the officer’s or employee’s official capacity.</a:t>
            </a:r>
          </a:p>
        </p:txBody>
      </p:sp>
    </p:spTree>
    <p:extLst>
      <p:ext uri="{BB962C8B-B14F-4D97-AF65-F5344CB8AC3E}">
        <p14:creationId xmlns:p14="http://schemas.microsoft.com/office/powerpoint/2010/main" val="3822497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Fair Treatment</a:t>
            </a:r>
          </a:p>
        </p:txBody>
      </p:sp>
      <p:sp>
        <p:nvSpPr>
          <p:cNvPr id="3" name="Content Placeholder 2"/>
          <p:cNvSpPr>
            <a:spLocks noGrp="1"/>
          </p:cNvSpPr>
          <p:nvPr>
            <p:ph idx="1"/>
          </p:nvPr>
        </p:nvSpPr>
        <p:spPr/>
        <p:txBody>
          <a:bodyPr/>
          <a:lstStyle/>
          <a:p>
            <a:r>
              <a:rPr lang="en-US" dirty="0"/>
              <a:t>(4) Using County property, facilities, equipment, time, or personnel for private business, campaign purposes, or for any purpose other than for a public purpose.</a:t>
            </a:r>
          </a:p>
        </p:txBody>
      </p:sp>
    </p:spTree>
    <p:extLst>
      <p:ext uri="{BB962C8B-B14F-4D97-AF65-F5344CB8AC3E}">
        <p14:creationId xmlns:p14="http://schemas.microsoft.com/office/powerpoint/2010/main" val="2274592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Fair Treatment</a:t>
            </a:r>
          </a:p>
        </p:txBody>
      </p:sp>
      <p:sp>
        <p:nvSpPr>
          <p:cNvPr id="3" name="Content Placeholder 2"/>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(c)  An officer or employee of the County, or a business in which an officer or employee or the officer or employee’s immediate family has a controlling interest, may contract for goods or services with any County agency provided that:</a:t>
            </a:r>
          </a:p>
          <a:p>
            <a:r>
              <a:rPr lang="en-US" sz="2400" dirty="0"/>
              <a:t>(1) The nature of the relationship between the officer or employee and the County is provided in full disclosure to the agency seeking goods or services as part of the bid for a contract or response to a request for proposals; and</a:t>
            </a:r>
          </a:p>
        </p:txBody>
      </p:sp>
    </p:spTree>
    <p:extLst>
      <p:ext uri="{BB962C8B-B14F-4D97-AF65-F5344CB8AC3E}">
        <p14:creationId xmlns:p14="http://schemas.microsoft.com/office/powerpoint/2010/main" val="1796501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Fair Treatment</a:t>
            </a:r>
          </a:p>
        </p:txBody>
      </p:sp>
      <p:sp>
        <p:nvSpPr>
          <p:cNvPr id="3" name="Content Placeholder 2"/>
          <p:cNvSpPr>
            <a:spLocks noGrp="1"/>
          </p:cNvSpPr>
          <p:nvPr>
            <p:ph idx="1"/>
          </p:nvPr>
        </p:nvSpPr>
        <p:spPr/>
        <p:txBody>
          <a:bodyPr/>
          <a:lstStyle/>
          <a:p>
            <a:r>
              <a:rPr lang="en-US" sz="2400" dirty="0"/>
              <a:t>(2) The officer or employee has obtained an opinion from the board that there is no conflict of interest resulting from the officer or employee’s position with the County. A board opinion shall continue to satisfy this requirement until a change occurs in the financial interest or role of the County officer, employee, or the officer or employee’s affected immediate family member, in the business or undertaking with which the contract is concerned. In the event an opinion by the board was not obtained in advance of submitting a bid, the officer or employee shall instead submit a copy of a letter or petition requesting review by the board.</a:t>
            </a:r>
          </a:p>
        </p:txBody>
      </p:sp>
    </p:spTree>
    <p:extLst>
      <p:ext uri="{BB962C8B-B14F-4D97-AF65-F5344CB8AC3E}">
        <p14:creationId xmlns:p14="http://schemas.microsoft.com/office/powerpoint/2010/main" val="19508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209800"/>
            <a:ext cx="8229600" cy="1143000"/>
          </a:xfrm>
        </p:spPr>
        <p:txBody>
          <a:bodyPr/>
          <a:lstStyle/>
          <a:p>
            <a:r>
              <a:rPr lang="en-US" dirty="0">
                <a:solidFill>
                  <a:srgbClr val="FFFF00"/>
                </a:solidFill>
              </a:rPr>
              <a:t>Conflicts of Interest</a:t>
            </a:r>
            <a:br>
              <a:rPr lang="en-US" dirty="0">
                <a:solidFill>
                  <a:srgbClr val="FFFF00"/>
                </a:solidFill>
              </a:rPr>
            </a:br>
            <a:r>
              <a:rPr lang="en-US" dirty="0">
                <a:solidFill>
                  <a:srgbClr val="FFFF00"/>
                </a:solidFill>
              </a:rPr>
              <a:t>Hawai’i County Code § 2-84</a:t>
            </a:r>
          </a:p>
        </p:txBody>
      </p:sp>
    </p:spTree>
    <p:extLst>
      <p:ext uri="{BB962C8B-B14F-4D97-AF65-F5344CB8AC3E}">
        <p14:creationId xmlns:p14="http://schemas.microsoft.com/office/powerpoint/2010/main" val="1333220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800" dirty="0">
                <a:solidFill>
                  <a:srgbClr val="FFFF00"/>
                </a:solidFill>
              </a:rPr>
              <a:t>Conflicts of Interest</a:t>
            </a:r>
          </a:p>
        </p:txBody>
      </p:sp>
      <p:sp>
        <p:nvSpPr>
          <p:cNvPr id="31747" name="Rectangle 3"/>
          <p:cNvSpPr>
            <a:spLocks noGrp="1" noChangeArrowheads="1"/>
          </p:cNvSpPr>
          <p:nvPr>
            <p:ph type="body" idx="1"/>
          </p:nvPr>
        </p:nvSpPr>
        <p:spPr/>
        <p:txBody>
          <a:bodyPr/>
          <a:lstStyle/>
          <a:p>
            <a:pPr>
              <a:buNone/>
            </a:pPr>
            <a:r>
              <a:rPr lang="en-US" dirty="0">
                <a:latin typeface="Times New Roman" pitchFamily="18" charset="0"/>
              </a:rPr>
              <a:t>	</a:t>
            </a:r>
            <a:endParaRPr lang="en-US" dirty="0"/>
          </a:p>
          <a:p>
            <a:pPr>
              <a:buNone/>
            </a:pPr>
            <a:r>
              <a:rPr lang="en-US" dirty="0"/>
              <a:t>	§ 2-84(a) No officer or employee shall take any official action directly affecting:</a:t>
            </a:r>
          </a:p>
          <a:p>
            <a:pPr>
              <a:buFontTx/>
              <a:buNone/>
            </a:pPr>
            <a:r>
              <a:rPr lang="en-US" dirty="0"/>
              <a:t>	(1) A business or other undertaking in which that officer or employee has a substantial financial interest”</a:t>
            </a:r>
          </a:p>
        </p:txBody>
      </p:sp>
    </p:spTree>
    <p:extLst>
      <p:ext uri="{BB962C8B-B14F-4D97-AF65-F5344CB8AC3E}">
        <p14:creationId xmlns:p14="http://schemas.microsoft.com/office/powerpoint/2010/main" val="1529837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solidFill>
                  <a:srgbClr val="FFFF00"/>
                </a:solidFill>
              </a:rPr>
              <a:t>Conflicts of Interest</a:t>
            </a:r>
          </a:p>
        </p:txBody>
      </p:sp>
      <p:sp>
        <p:nvSpPr>
          <p:cNvPr id="32771" name="Rectangle 3"/>
          <p:cNvSpPr>
            <a:spLocks noGrp="1" noChangeArrowheads="1"/>
          </p:cNvSpPr>
          <p:nvPr>
            <p:ph type="body" idx="1"/>
          </p:nvPr>
        </p:nvSpPr>
        <p:spPr/>
        <p:txBody>
          <a:bodyPr/>
          <a:lstStyle/>
          <a:p>
            <a:pPr>
              <a:buFontTx/>
              <a:buNone/>
            </a:pPr>
            <a:endParaRPr lang="en-US" dirty="0"/>
          </a:p>
          <a:p>
            <a:pPr>
              <a:buNone/>
            </a:pPr>
            <a:r>
              <a:rPr lang="en-US" dirty="0"/>
              <a:t>§ 2-84(a) No officer or employee shall take any official action directly affecting:</a:t>
            </a:r>
          </a:p>
          <a:p>
            <a:pPr>
              <a:buFontTx/>
              <a:buNone/>
            </a:pPr>
            <a:r>
              <a:rPr lang="en-US" dirty="0">
                <a:latin typeface="Times New Roman" pitchFamily="18" charset="0"/>
              </a:rPr>
              <a:t>	</a:t>
            </a:r>
            <a:r>
              <a:rPr lang="en-US" dirty="0"/>
              <a:t>(2) A private undertaking in which the officer or employee is engaged as legal counsel, advisor, consultant, or representative, or other agency capacity”</a:t>
            </a:r>
          </a:p>
        </p:txBody>
      </p:sp>
    </p:spTree>
    <p:extLst>
      <p:ext uri="{BB962C8B-B14F-4D97-AF65-F5344CB8AC3E}">
        <p14:creationId xmlns:p14="http://schemas.microsoft.com/office/powerpoint/2010/main" val="4054732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solidFill>
                  <a:srgbClr val="FFFF00"/>
                </a:solidFill>
              </a:rPr>
              <a:t>Conflicts of Interest</a:t>
            </a:r>
          </a:p>
        </p:txBody>
      </p:sp>
      <p:sp>
        <p:nvSpPr>
          <p:cNvPr id="33795" name="Rectangle 3"/>
          <p:cNvSpPr>
            <a:spLocks noGrp="1" noChangeArrowheads="1"/>
          </p:cNvSpPr>
          <p:nvPr>
            <p:ph type="body" idx="1"/>
          </p:nvPr>
        </p:nvSpPr>
        <p:spPr/>
        <p:txBody>
          <a:bodyPr/>
          <a:lstStyle/>
          <a:p>
            <a:pPr algn="ctr">
              <a:lnSpc>
                <a:spcPct val="90000"/>
              </a:lnSpc>
              <a:buFontTx/>
              <a:buNone/>
            </a:pPr>
            <a:endParaRPr lang="en-US" sz="2000" dirty="0"/>
          </a:p>
          <a:p>
            <a:pPr>
              <a:lnSpc>
                <a:spcPct val="90000"/>
              </a:lnSpc>
              <a:buNone/>
            </a:pPr>
            <a:r>
              <a:rPr lang="en-US" dirty="0"/>
              <a:t>§ 2-84(a) No officer or employee shall take any official action directly affecting:</a:t>
            </a:r>
          </a:p>
          <a:p>
            <a:pPr algn="ctr">
              <a:lnSpc>
                <a:spcPct val="90000"/>
              </a:lnSpc>
              <a:buFontTx/>
              <a:buNone/>
            </a:pPr>
            <a:endParaRPr lang="en-US" sz="2000" dirty="0"/>
          </a:p>
          <a:p>
            <a:pPr>
              <a:lnSpc>
                <a:spcPct val="90000"/>
              </a:lnSpc>
              <a:buFontTx/>
              <a:buNone/>
            </a:pPr>
            <a:r>
              <a:rPr lang="en-US" dirty="0"/>
              <a:t>	(3) A business or undertaking in which the employee knows or has reason to know that a brother, a sister, a parent, an emancipated child, or a household member has a substantial financial interest, provided that the financial interests of these individuals shall not include those of any spouse or child.</a:t>
            </a:r>
          </a:p>
        </p:txBody>
      </p:sp>
    </p:spTree>
    <p:extLst>
      <p:ext uri="{BB962C8B-B14F-4D97-AF65-F5344CB8AC3E}">
        <p14:creationId xmlns:p14="http://schemas.microsoft.com/office/powerpoint/2010/main" val="201620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8690" name="Rectangle 2"/>
          <p:cNvSpPr>
            <a:spLocks noGrp="1" noRot="1" noChangeArrowheads="1"/>
          </p:cNvSpPr>
          <p:nvPr>
            <p:ph type="title"/>
          </p:nvPr>
        </p:nvSpPr>
        <p:spPr>
          <a:xfrm>
            <a:off x="0" y="228600"/>
            <a:ext cx="9144000" cy="1524000"/>
          </a:xfrm>
        </p:spPr>
        <p:txBody>
          <a:bodyPr/>
          <a:lstStyle/>
          <a:p>
            <a:r>
              <a:rPr lang="en-US" sz="4800" dirty="0">
                <a:solidFill>
                  <a:srgbClr val="FFFF00"/>
                </a:solidFill>
              </a:rPr>
              <a:t>“Board Business”</a:t>
            </a:r>
          </a:p>
        </p:txBody>
      </p:sp>
      <p:sp>
        <p:nvSpPr>
          <p:cNvPr id="498691" name="Rectangle 3"/>
          <p:cNvSpPr>
            <a:spLocks noGrp="1" noChangeArrowheads="1"/>
          </p:cNvSpPr>
          <p:nvPr>
            <p:ph type="body" sz="half" idx="1"/>
          </p:nvPr>
        </p:nvSpPr>
        <p:spPr>
          <a:xfrm>
            <a:off x="457200" y="1981200"/>
            <a:ext cx="8229600" cy="3471863"/>
          </a:xfrm>
        </p:spPr>
        <p:txBody>
          <a:bodyPr/>
          <a:lstStyle/>
          <a:p>
            <a:r>
              <a:rPr lang="en-US" sz="3600" dirty="0"/>
              <a:t>Matters over which the board has supervision, control, jurisdiction or advisory power that are before the board or reasonably anticipated to come before the board in the foreseeable future.</a:t>
            </a:r>
          </a:p>
          <a:p>
            <a:r>
              <a:rPr lang="en-US" sz="3600" dirty="0"/>
              <a:t>On current or future agenda.</a:t>
            </a:r>
          </a:p>
        </p:txBody>
      </p:sp>
    </p:spTree>
    <p:extLst>
      <p:ext uri="{BB962C8B-B14F-4D97-AF65-F5344CB8AC3E}">
        <p14:creationId xmlns:p14="http://schemas.microsoft.com/office/powerpoint/2010/main" val="41467019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Hawai`i County Charter, Article XIV</a:t>
            </a:r>
            <a:br>
              <a:rPr lang="en-US" sz="4000" dirty="0">
                <a:solidFill>
                  <a:srgbClr val="FFFF00"/>
                </a:solidFill>
              </a:rPr>
            </a:br>
            <a:r>
              <a:rPr lang="en-US" sz="4000" dirty="0">
                <a:solidFill>
                  <a:srgbClr val="FFFF00"/>
                </a:solidFill>
              </a:rPr>
              <a:t>Conflicts of Interest</a:t>
            </a:r>
          </a:p>
        </p:txBody>
      </p:sp>
      <p:sp>
        <p:nvSpPr>
          <p:cNvPr id="3" name="Content Placeholder 2"/>
          <p:cNvSpPr>
            <a:spLocks noGrp="1"/>
          </p:cNvSpPr>
          <p:nvPr>
            <p:ph idx="1"/>
          </p:nvPr>
        </p:nvSpPr>
        <p:spPr/>
        <p:txBody>
          <a:bodyPr/>
          <a:lstStyle/>
          <a:p>
            <a:pPr marL="0" indent="0">
              <a:buNone/>
            </a:pPr>
            <a:r>
              <a:rPr lang="en-US" dirty="0">
                <a:latin typeface="Times New Roman" pitchFamily="18" charset="0"/>
              </a:rPr>
              <a:t>The failure to comply with the provisions of sections 14-2 to 14-4, inclusive, shall constitute a cause for suspension, removal from office or employment, or such other penalty as the council may prescribe by ordinance, or other remedy as may be available by law.</a:t>
            </a:r>
          </a:p>
          <a:p>
            <a:endParaRPr lang="en-US" dirty="0"/>
          </a:p>
        </p:txBody>
      </p:sp>
    </p:spTree>
    <p:extLst>
      <p:ext uri="{BB962C8B-B14F-4D97-AF65-F5344CB8AC3E}">
        <p14:creationId xmlns:p14="http://schemas.microsoft.com/office/powerpoint/2010/main" val="2295762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Gifts</a:t>
            </a:r>
          </a:p>
        </p:txBody>
      </p:sp>
      <p:sp>
        <p:nvSpPr>
          <p:cNvPr id="3" name="Content Placeholder 2"/>
          <p:cNvSpPr>
            <a:spLocks noGrp="1"/>
          </p:cNvSpPr>
          <p:nvPr>
            <p:ph idx="1"/>
          </p:nvPr>
        </p:nvSpPr>
        <p:spPr/>
        <p:txBody>
          <a:bodyPr/>
          <a:lstStyle/>
          <a:p>
            <a:pPr marL="0" indent="0">
              <a:buNone/>
            </a:pPr>
            <a:r>
              <a:rPr lang="en-US" sz="2800" dirty="0"/>
              <a:t>§ 2-91.4. Gifts.</a:t>
            </a:r>
          </a:p>
          <a:p>
            <a:pPr marL="0" indent="0">
              <a:buNone/>
            </a:pPr>
            <a:r>
              <a:rPr lang="en-US" sz="2800" dirty="0"/>
              <a:t>No officer or employee shall solicit, accept, or receive, directly or indirectly, any gift, whether in the form of money, service, loan, travel, entertainment, hospitality, thing, or promise or in any other form, under circumstances in which it can </a:t>
            </a:r>
            <a:r>
              <a:rPr lang="en-US" sz="2800" b="1" dirty="0"/>
              <a:t>reasonably be inferred </a:t>
            </a:r>
            <a:r>
              <a:rPr lang="en-US" sz="2800" dirty="0"/>
              <a:t>that the gift is </a:t>
            </a:r>
            <a:r>
              <a:rPr lang="en-US" sz="2800" b="1" dirty="0"/>
              <a:t>intended to influence </a:t>
            </a:r>
            <a:r>
              <a:rPr lang="en-US" sz="2800" dirty="0"/>
              <a:t>the officer or employee in the performance of the officer’s or employee’s </a:t>
            </a:r>
            <a:r>
              <a:rPr lang="en-US" sz="2800" b="1" dirty="0"/>
              <a:t>official duties </a:t>
            </a:r>
            <a:r>
              <a:rPr lang="en-US" sz="2800" dirty="0"/>
              <a:t>or is </a:t>
            </a:r>
            <a:r>
              <a:rPr lang="en-US" sz="2800" b="1" dirty="0"/>
              <a:t>intended as a reward </a:t>
            </a:r>
            <a:r>
              <a:rPr lang="en-US" sz="2800" dirty="0"/>
              <a:t>for any official action on the officer’s or employee’s part</a:t>
            </a:r>
          </a:p>
        </p:txBody>
      </p:sp>
    </p:spTree>
    <p:extLst>
      <p:ext uri="{BB962C8B-B14F-4D97-AF65-F5344CB8AC3E}">
        <p14:creationId xmlns:p14="http://schemas.microsoft.com/office/powerpoint/2010/main" val="1853666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B6FF-B9A6-4EFC-A029-CD597BDEE504}"/>
              </a:ext>
            </a:extLst>
          </p:cNvPr>
          <p:cNvSpPr>
            <a:spLocks noGrp="1"/>
          </p:cNvSpPr>
          <p:nvPr>
            <p:ph type="title"/>
          </p:nvPr>
        </p:nvSpPr>
        <p:spPr/>
        <p:txBody>
          <a:bodyPr/>
          <a:lstStyle/>
          <a:p>
            <a:r>
              <a:rPr lang="en-US" dirty="0">
                <a:solidFill>
                  <a:srgbClr val="FFFF00"/>
                </a:solidFill>
              </a:rPr>
              <a:t>Reporting of gifts</a:t>
            </a:r>
          </a:p>
        </p:txBody>
      </p:sp>
      <p:sp>
        <p:nvSpPr>
          <p:cNvPr id="3" name="Content Placeholder 2">
            <a:extLst>
              <a:ext uri="{FF2B5EF4-FFF2-40B4-BE49-F238E27FC236}">
                <a16:creationId xmlns:a16="http://schemas.microsoft.com/office/drawing/2014/main" id="{E2034246-7E26-4032-A6CE-331D116C3C2C}"/>
              </a:ext>
            </a:extLst>
          </p:cNvPr>
          <p:cNvSpPr>
            <a:spLocks noGrp="1"/>
          </p:cNvSpPr>
          <p:nvPr>
            <p:ph idx="1"/>
          </p:nvPr>
        </p:nvSpPr>
        <p:spPr/>
        <p:txBody>
          <a:bodyPr/>
          <a:lstStyle/>
          <a:p>
            <a:pPr eaLnBrk="1" fontAlgn="auto" hangingPunct="1">
              <a:spcAft>
                <a:spcPts val="0"/>
              </a:spcAft>
              <a:buFont typeface="Wingdings 3" charset="2"/>
              <a:buChar char=""/>
              <a:defRPr/>
            </a:pPr>
            <a:r>
              <a:rPr lang="en-US" altLang="en-US" sz="2000" dirty="0">
                <a:solidFill>
                  <a:schemeClr val="tx1">
                    <a:lumMod val="75000"/>
                    <a:lumOff val="25000"/>
                  </a:schemeClr>
                </a:solidFill>
              </a:rPr>
              <a:t>Section 2-91.5. Reporting of gifts. (a) Every officer and employee shall file a gifts disclosure statement with the County board of ethics on June 30 of each year if all the following conditions are met: </a:t>
            </a:r>
          </a:p>
          <a:p>
            <a:pPr eaLnBrk="1" fontAlgn="auto" hangingPunct="1">
              <a:spcAft>
                <a:spcPts val="0"/>
              </a:spcAft>
              <a:buFont typeface="Wingdings 3" charset="2"/>
              <a:buChar char=""/>
              <a:defRPr/>
            </a:pPr>
            <a:r>
              <a:rPr lang="en-US" altLang="en-US" sz="2000" dirty="0">
                <a:solidFill>
                  <a:schemeClr val="tx1">
                    <a:lumMod val="75000"/>
                    <a:lumOff val="25000"/>
                  </a:schemeClr>
                </a:solidFill>
              </a:rPr>
              <a:t>(1) The officer or employee, or spouse or dependent child of an officer or employee, received directly or indirectly from one source any gift or gifts valued singly or in the aggregate in excess of $100, whether the gift is in the form of money, service, goods, or in any other form; </a:t>
            </a:r>
          </a:p>
          <a:p>
            <a:pPr eaLnBrk="1" fontAlgn="auto" hangingPunct="1">
              <a:spcAft>
                <a:spcPts val="0"/>
              </a:spcAft>
              <a:buFont typeface="Wingdings 3" charset="2"/>
              <a:buChar char=""/>
              <a:defRPr/>
            </a:pPr>
            <a:r>
              <a:rPr lang="en-US" altLang="en-US" sz="2000" dirty="0">
                <a:solidFill>
                  <a:schemeClr val="tx1">
                    <a:lumMod val="75000"/>
                    <a:lumOff val="25000"/>
                  </a:schemeClr>
                </a:solidFill>
              </a:rPr>
              <a:t>(2) The source of the gift or gifts have interests that may be affected by official action or lack of action by the officer or employee; and </a:t>
            </a:r>
          </a:p>
          <a:p>
            <a:pPr eaLnBrk="1" fontAlgn="auto" hangingPunct="1">
              <a:spcAft>
                <a:spcPts val="0"/>
              </a:spcAft>
              <a:buFont typeface="Wingdings 3" charset="2"/>
              <a:buChar char=""/>
              <a:defRPr/>
            </a:pPr>
            <a:r>
              <a:rPr lang="en-US" altLang="en-US" sz="2000" dirty="0">
                <a:solidFill>
                  <a:schemeClr val="tx1">
                    <a:lumMod val="75000"/>
                    <a:lumOff val="25000"/>
                  </a:schemeClr>
                </a:solidFill>
              </a:rPr>
              <a:t>(3) The gift is not exempted by subsection (d) from reporting requirements under this subsection.</a:t>
            </a:r>
          </a:p>
          <a:p>
            <a:endParaRPr lang="en-US" dirty="0"/>
          </a:p>
        </p:txBody>
      </p:sp>
    </p:spTree>
    <p:extLst>
      <p:ext uri="{BB962C8B-B14F-4D97-AF65-F5344CB8AC3E}">
        <p14:creationId xmlns:p14="http://schemas.microsoft.com/office/powerpoint/2010/main" val="3713265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C466-E4CC-4347-B48A-DA5C28C7709B}"/>
              </a:ext>
            </a:extLst>
          </p:cNvPr>
          <p:cNvSpPr>
            <a:spLocks noGrp="1"/>
          </p:cNvSpPr>
          <p:nvPr>
            <p:ph type="title"/>
          </p:nvPr>
        </p:nvSpPr>
        <p:spPr/>
        <p:txBody>
          <a:bodyPr/>
          <a:lstStyle/>
          <a:p>
            <a:r>
              <a:rPr lang="en-US" dirty="0">
                <a:solidFill>
                  <a:srgbClr val="FFFF00"/>
                </a:solidFill>
              </a:rPr>
              <a:t>Reporting of gifts</a:t>
            </a:r>
          </a:p>
        </p:txBody>
      </p:sp>
      <p:sp>
        <p:nvSpPr>
          <p:cNvPr id="3" name="Content Placeholder 2">
            <a:extLst>
              <a:ext uri="{FF2B5EF4-FFF2-40B4-BE49-F238E27FC236}">
                <a16:creationId xmlns:a16="http://schemas.microsoft.com/office/drawing/2014/main" id="{7783490E-B45E-448A-8E0D-A5230B697BD9}"/>
              </a:ext>
            </a:extLst>
          </p:cNvPr>
          <p:cNvSpPr>
            <a:spLocks noGrp="1"/>
          </p:cNvSpPr>
          <p:nvPr>
            <p:ph idx="1"/>
          </p:nvPr>
        </p:nvSpPr>
        <p:spPr/>
        <p:txBody>
          <a:bodyPr/>
          <a:lstStyle/>
          <a:p>
            <a:pPr eaLnBrk="1" fontAlgn="auto" hangingPunct="1">
              <a:spcAft>
                <a:spcPts val="0"/>
              </a:spcAft>
              <a:buFont typeface="Wingdings 3" charset="2"/>
              <a:buChar char=""/>
              <a:defRPr/>
            </a:pPr>
            <a:r>
              <a:rPr lang="en-US" altLang="en-US" sz="2400" dirty="0">
                <a:solidFill>
                  <a:schemeClr val="tx1">
                    <a:lumMod val="75000"/>
                    <a:lumOff val="25000"/>
                  </a:schemeClr>
                </a:solidFill>
              </a:rPr>
              <a:t>(d) Excluded from the reporting requirements of this section are the following: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(1) Gifts received by will or intestate succession;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(2) Gifts received by way of distribution of any inter </a:t>
            </a:r>
            <a:r>
              <a:rPr lang="en-US" altLang="en-US" sz="2400" dirty="0" err="1">
                <a:solidFill>
                  <a:schemeClr val="tx1">
                    <a:lumMod val="75000"/>
                    <a:lumOff val="25000"/>
                  </a:schemeClr>
                </a:solidFill>
              </a:rPr>
              <a:t>vivos</a:t>
            </a:r>
            <a:r>
              <a:rPr lang="en-US" altLang="en-US" sz="2400" dirty="0">
                <a:solidFill>
                  <a:schemeClr val="tx1">
                    <a:lumMod val="75000"/>
                    <a:lumOff val="25000"/>
                  </a:schemeClr>
                </a:solidFill>
              </a:rPr>
              <a:t> or testamentary trust established by a spouse or ancestor;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(3) Gifts from a spouse, fiancé, fiancée, any relative within four degrees of consanguinity or the spouse, fiancé, or fiancée of such a relative. A gift from any such person is a reportable gift if the person is acting as an agent or intermediary for any person not covered by this paragraph;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(4) Political campaign contributions that comply with state law; </a:t>
            </a:r>
          </a:p>
          <a:p>
            <a:endParaRPr lang="en-US" dirty="0"/>
          </a:p>
        </p:txBody>
      </p:sp>
    </p:spTree>
    <p:extLst>
      <p:ext uri="{BB962C8B-B14F-4D97-AF65-F5344CB8AC3E}">
        <p14:creationId xmlns:p14="http://schemas.microsoft.com/office/powerpoint/2010/main" val="2863066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C257-97EA-4236-84A5-863015B12A0D}"/>
              </a:ext>
            </a:extLst>
          </p:cNvPr>
          <p:cNvSpPr>
            <a:spLocks noGrp="1"/>
          </p:cNvSpPr>
          <p:nvPr>
            <p:ph type="title"/>
          </p:nvPr>
        </p:nvSpPr>
        <p:spPr/>
        <p:txBody>
          <a:bodyPr/>
          <a:lstStyle/>
          <a:p>
            <a:r>
              <a:rPr lang="en-US" dirty="0">
                <a:solidFill>
                  <a:srgbClr val="FFFF00"/>
                </a:solidFill>
              </a:rPr>
              <a:t>Reporting of gifts</a:t>
            </a:r>
          </a:p>
        </p:txBody>
      </p:sp>
      <p:sp>
        <p:nvSpPr>
          <p:cNvPr id="3" name="Content Placeholder 2">
            <a:extLst>
              <a:ext uri="{FF2B5EF4-FFF2-40B4-BE49-F238E27FC236}">
                <a16:creationId xmlns:a16="http://schemas.microsoft.com/office/drawing/2014/main" id="{3746D774-F417-4D57-AADD-243EF5B63AC8}"/>
              </a:ext>
            </a:extLst>
          </p:cNvPr>
          <p:cNvSpPr>
            <a:spLocks noGrp="1"/>
          </p:cNvSpPr>
          <p:nvPr>
            <p:ph idx="1"/>
          </p:nvPr>
        </p:nvSpPr>
        <p:spPr/>
        <p:txBody>
          <a:bodyPr/>
          <a:lstStyle/>
          <a:p>
            <a:pPr eaLnBrk="1" fontAlgn="auto" hangingPunct="1">
              <a:spcAft>
                <a:spcPts val="0"/>
              </a:spcAft>
              <a:buFont typeface="Wingdings 3" charset="2"/>
              <a:buChar char=""/>
              <a:defRPr/>
            </a:pPr>
            <a:r>
              <a:rPr lang="en-US" altLang="en-US" sz="2400" dirty="0">
                <a:solidFill>
                  <a:schemeClr val="tx1">
                    <a:lumMod val="75000"/>
                    <a:lumOff val="25000"/>
                  </a:schemeClr>
                </a:solidFill>
              </a:rPr>
              <a:t>(5) Anything available to or distributed to the public generally without regard to the official status of the recipient;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(6) Gifts that, within thirty days after receipt, are returned to the giver or delivered to a public body or to a bona fide educational or charitable organization without the donation being claimed as a charitable contribution for tax purposes; and</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(7) Exchanges of approximately equal value on holidays, birthday, or special occasions.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(e) Failure of an officer or employee to file a gifts disclosure statement as required by this section shall be a violation of this article.</a:t>
            </a:r>
          </a:p>
          <a:p>
            <a:endParaRPr lang="en-US" dirty="0"/>
          </a:p>
        </p:txBody>
      </p:sp>
    </p:spTree>
    <p:extLst>
      <p:ext uri="{BB962C8B-B14F-4D97-AF65-F5344CB8AC3E}">
        <p14:creationId xmlns:p14="http://schemas.microsoft.com/office/powerpoint/2010/main" val="4117611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4068762"/>
          </a:xfrm>
        </p:spPr>
        <p:txBody>
          <a:bodyPr/>
          <a:lstStyle/>
          <a:p>
            <a:r>
              <a:rPr lang="en-US" dirty="0">
                <a:solidFill>
                  <a:srgbClr val="FFFF00"/>
                </a:solidFill>
              </a:rPr>
              <a:t>Confidentiality Provision</a:t>
            </a:r>
            <a:br>
              <a:rPr lang="en-US" dirty="0">
                <a:solidFill>
                  <a:srgbClr val="FFFF00"/>
                </a:solidFill>
              </a:rPr>
            </a:br>
            <a:r>
              <a:rPr lang="en-US" dirty="0">
                <a:solidFill>
                  <a:srgbClr val="FFFF00"/>
                </a:solidFill>
              </a:rPr>
              <a:t>Hawai’i County Code § 2-91.6</a:t>
            </a:r>
          </a:p>
        </p:txBody>
      </p:sp>
    </p:spTree>
    <p:extLst>
      <p:ext uri="{BB962C8B-B14F-4D97-AF65-F5344CB8AC3E}">
        <p14:creationId xmlns:p14="http://schemas.microsoft.com/office/powerpoint/2010/main" val="3883316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solidFill>
                  <a:srgbClr val="FFFF00"/>
                </a:solidFill>
              </a:rPr>
              <a:t>Confidentiality</a:t>
            </a:r>
          </a:p>
        </p:txBody>
      </p:sp>
      <p:sp>
        <p:nvSpPr>
          <p:cNvPr id="46083" name="Rectangle 3"/>
          <p:cNvSpPr>
            <a:spLocks noGrp="1" noChangeArrowheads="1"/>
          </p:cNvSpPr>
          <p:nvPr>
            <p:ph type="body" idx="1"/>
          </p:nvPr>
        </p:nvSpPr>
        <p:spPr/>
        <p:txBody>
          <a:bodyPr/>
          <a:lstStyle/>
          <a:p>
            <a:pPr>
              <a:buFontTx/>
              <a:buNone/>
            </a:pPr>
            <a:r>
              <a:rPr lang="en-US" dirty="0">
                <a:latin typeface="Times New Roman" pitchFamily="18" charset="0"/>
              </a:rPr>
              <a:t>	</a:t>
            </a:r>
            <a:r>
              <a:rPr lang="en-US" dirty="0"/>
              <a:t>No officer or employee shall disclose information which by law or practice is not available to the public and which the officer or employee acquires in the course of the officer’s or employee’s official duties, or use the information for the officer’s or employee’s personal gain or for the benefit of anyone.</a:t>
            </a:r>
          </a:p>
          <a:p>
            <a:pPr lvl="1"/>
            <a:r>
              <a:rPr lang="en-US" dirty="0"/>
              <a:t>Note this provision covers </a:t>
            </a:r>
            <a:r>
              <a:rPr lang="en-US" b="1" i="1" dirty="0"/>
              <a:t>both</a:t>
            </a:r>
            <a:r>
              <a:rPr lang="en-US" dirty="0"/>
              <a:t> </a:t>
            </a:r>
            <a:r>
              <a:rPr lang="en-US" i="1" dirty="0"/>
              <a:t>confidential</a:t>
            </a:r>
            <a:r>
              <a:rPr lang="en-US" dirty="0"/>
              <a:t> and </a:t>
            </a:r>
            <a:r>
              <a:rPr lang="en-US" i="1" dirty="0"/>
              <a:t>privileged</a:t>
            </a:r>
            <a:r>
              <a:rPr lang="en-US" dirty="0"/>
              <a:t> information.</a:t>
            </a:r>
          </a:p>
          <a:p>
            <a:pPr>
              <a:buFontTx/>
              <a:buNone/>
            </a:pPr>
            <a:endParaRPr lang="en-US" dirty="0"/>
          </a:p>
        </p:txBody>
      </p:sp>
    </p:spTree>
    <p:extLst>
      <p:ext uri="{BB962C8B-B14F-4D97-AF65-F5344CB8AC3E}">
        <p14:creationId xmlns:p14="http://schemas.microsoft.com/office/powerpoint/2010/main" val="2216147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3A8C-7405-4DA6-AD54-A37639575A8A}"/>
              </a:ext>
            </a:extLst>
          </p:cNvPr>
          <p:cNvSpPr>
            <a:spLocks noGrp="1"/>
          </p:cNvSpPr>
          <p:nvPr>
            <p:ph type="title"/>
          </p:nvPr>
        </p:nvSpPr>
        <p:spPr/>
        <p:txBody>
          <a:bodyPr/>
          <a:lstStyle/>
          <a:p>
            <a:r>
              <a:rPr lang="en-US" sz="3200" dirty="0">
                <a:solidFill>
                  <a:srgbClr val="FFFF00"/>
                </a:solidFill>
              </a:rPr>
              <a:t>“Confidential” and “Privileged” Information</a:t>
            </a:r>
          </a:p>
        </p:txBody>
      </p:sp>
      <p:sp>
        <p:nvSpPr>
          <p:cNvPr id="3" name="Content Placeholder 2">
            <a:extLst>
              <a:ext uri="{FF2B5EF4-FFF2-40B4-BE49-F238E27FC236}">
                <a16:creationId xmlns:a16="http://schemas.microsoft.com/office/drawing/2014/main" id="{B93E8F22-B62F-46EE-91C4-F6B92932C50B}"/>
              </a:ext>
            </a:extLst>
          </p:cNvPr>
          <p:cNvSpPr>
            <a:spLocks noGrp="1"/>
          </p:cNvSpPr>
          <p:nvPr>
            <p:ph idx="1"/>
          </p:nvPr>
        </p:nvSpPr>
        <p:spPr/>
        <p:txBody>
          <a:bodyPr/>
          <a:lstStyle/>
          <a:p>
            <a:pPr eaLnBrk="1" hangingPunct="1"/>
            <a:r>
              <a:rPr lang="en-US" altLang="en-US" sz="3200" dirty="0"/>
              <a:t>“Confidential” information is protected as private by law.</a:t>
            </a:r>
          </a:p>
          <a:p>
            <a:pPr eaLnBrk="1" hangingPunct="1"/>
            <a:r>
              <a:rPr lang="en-US" altLang="en-US" sz="3200" dirty="0"/>
              <a:t>“Privileged” information is protected as private by the relationship of the attorney and client.</a:t>
            </a:r>
          </a:p>
          <a:p>
            <a:endParaRPr lang="en-US" dirty="0"/>
          </a:p>
        </p:txBody>
      </p:sp>
    </p:spTree>
    <p:extLst>
      <p:ext uri="{BB962C8B-B14F-4D97-AF65-F5344CB8AC3E}">
        <p14:creationId xmlns:p14="http://schemas.microsoft.com/office/powerpoint/2010/main" val="2313969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564E-BA81-4516-A0D2-937EEDA3AFFB}"/>
              </a:ext>
            </a:extLst>
          </p:cNvPr>
          <p:cNvSpPr>
            <a:spLocks noGrp="1"/>
          </p:cNvSpPr>
          <p:nvPr>
            <p:ph type="title"/>
          </p:nvPr>
        </p:nvSpPr>
        <p:spPr/>
        <p:txBody>
          <a:bodyPr/>
          <a:lstStyle/>
          <a:p>
            <a:r>
              <a:rPr lang="en-US" sz="3200" dirty="0">
                <a:solidFill>
                  <a:srgbClr val="FFFF00"/>
                </a:solidFill>
              </a:rPr>
              <a:t>“Confidential” and “Privileged” Information</a:t>
            </a:r>
          </a:p>
        </p:txBody>
      </p:sp>
      <p:sp>
        <p:nvSpPr>
          <p:cNvPr id="3" name="Content Placeholder 2">
            <a:extLst>
              <a:ext uri="{FF2B5EF4-FFF2-40B4-BE49-F238E27FC236}">
                <a16:creationId xmlns:a16="http://schemas.microsoft.com/office/drawing/2014/main" id="{DAAD0D65-91DD-4008-8253-E92AED61E8D5}"/>
              </a:ext>
            </a:extLst>
          </p:cNvPr>
          <p:cNvSpPr>
            <a:spLocks noGrp="1"/>
          </p:cNvSpPr>
          <p:nvPr>
            <p:ph idx="1"/>
          </p:nvPr>
        </p:nvSpPr>
        <p:spPr/>
        <p:txBody>
          <a:bodyPr/>
          <a:lstStyle/>
          <a:p>
            <a:pPr algn="ctr" eaLnBrk="1" fontAlgn="auto" hangingPunct="1">
              <a:lnSpc>
                <a:spcPct val="80000"/>
              </a:lnSpc>
              <a:spcAft>
                <a:spcPts val="0"/>
              </a:spcAft>
              <a:buFontTx/>
              <a:buNone/>
              <a:defRPr/>
            </a:pPr>
            <a:r>
              <a:rPr lang="en-US" altLang="en-US" sz="2800" dirty="0">
                <a:solidFill>
                  <a:schemeClr val="tx1">
                    <a:lumMod val="75000"/>
                    <a:lumOff val="25000"/>
                  </a:schemeClr>
                </a:solidFill>
              </a:rPr>
              <a:t>Confidential Information</a:t>
            </a:r>
          </a:p>
          <a:p>
            <a:pPr eaLnBrk="1" fontAlgn="auto" hangingPunct="1">
              <a:lnSpc>
                <a:spcPct val="80000"/>
              </a:lnSpc>
              <a:spcAft>
                <a:spcPts val="0"/>
              </a:spcAft>
              <a:buFontTx/>
              <a:buNone/>
              <a:defRPr/>
            </a:pPr>
            <a:endParaRPr lang="en-US" altLang="en-US" sz="2800" dirty="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800" dirty="0">
                <a:solidFill>
                  <a:schemeClr val="tx1">
                    <a:lumMod val="75000"/>
                    <a:lumOff val="25000"/>
                  </a:schemeClr>
                </a:solidFill>
              </a:rPr>
              <a:t>Examples of “confidential” information are medical information protected by the medical privacy act, and criminal records protected by federal and state statute.</a:t>
            </a:r>
          </a:p>
          <a:p>
            <a:pPr eaLnBrk="1" fontAlgn="auto" hangingPunct="1">
              <a:lnSpc>
                <a:spcPct val="80000"/>
              </a:lnSpc>
              <a:spcAft>
                <a:spcPts val="0"/>
              </a:spcAft>
              <a:buFont typeface="Wingdings 3" charset="2"/>
              <a:buChar char=""/>
              <a:defRPr/>
            </a:pPr>
            <a:r>
              <a:rPr lang="en-US" altLang="en-US" sz="2800" dirty="0">
                <a:solidFill>
                  <a:schemeClr val="tx1">
                    <a:lumMod val="75000"/>
                    <a:lumOff val="25000"/>
                  </a:schemeClr>
                </a:solidFill>
              </a:rPr>
              <a:t>We are required by law to protect this information as private, and cannot “waive” the privacy right.  Only the subject of the information, under limited circumstances, may waive this privacy.</a:t>
            </a:r>
          </a:p>
          <a:p>
            <a:endParaRPr lang="en-US" dirty="0"/>
          </a:p>
        </p:txBody>
      </p:sp>
    </p:spTree>
    <p:extLst>
      <p:ext uri="{BB962C8B-B14F-4D97-AF65-F5344CB8AC3E}">
        <p14:creationId xmlns:p14="http://schemas.microsoft.com/office/powerpoint/2010/main" val="3273808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25AA-BD6A-463D-B433-2ED34016E185}"/>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j-ea"/>
                <a:cs typeface="+mj-cs"/>
              </a:rPr>
              <a:t>“Confidential” and “Privileged” Information</a:t>
            </a:r>
            <a:endParaRPr lang="en-US" dirty="0">
              <a:solidFill>
                <a:srgbClr val="FFFF00"/>
              </a:solidFill>
            </a:endParaRPr>
          </a:p>
        </p:txBody>
      </p:sp>
      <p:sp>
        <p:nvSpPr>
          <p:cNvPr id="3" name="Content Placeholder 2">
            <a:extLst>
              <a:ext uri="{FF2B5EF4-FFF2-40B4-BE49-F238E27FC236}">
                <a16:creationId xmlns:a16="http://schemas.microsoft.com/office/drawing/2014/main" id="{C0CAE9DC-C5F3-43F7-AA52-25123D5D7384}"/>
              </a:ext>
            </a:extLst>
          </p:cNvPr>
          <p:cNvSpPr>
            <a:spLocks noGrp="1"/>
          </p:cNvSpPr>
          <p:nvPr>
            <p:ph idx="1"/>
          </p:nvPr>
        </p:nvSpPr>
        <p:spPr/>
        <p:txBody>
          <a:bodyPr/>
          <a:lstStyle/>
          <a:p>
            <a:pPr algn="ctr" eaLnBrk="1" fontAlgn="auto" hangingPunct="1">
              <a:lnSpc>
                <a:spcPct val="90000"/>
              </a:lnSpc>
              <a:spcAft>
                <a:spcPts val="0"/>
              </a:spcAft>
              <a:buFontTx/>
              <a:buNone/>
              <a:defRPr/>
            </a:pPr>
            <a:r>
              <a:rPr lang="en-US" altLang="en-US" sz="3200" dirty="0">
                <a:solidFill>
                  <a:schemeClr val="tx1">
                    <a:lumMod val="75000"/>
                    <a:lumOff val="25000"/>
                  </a:schemeClr>
                </a:solidFill>
              </a:rPr>
              <a:t>Privileged information</a:t>
            </a:r>
          </a:p>
          <a:p>
            <a:pPr eaLnBrk="1" fontAlgn="auto" hangingPunct="1">
              <a:lnSpc>
                <a:spcPct val="90000"/>
              </a:lnSpc>
              <a:spcAft>
                <a:spcPts val="0"/>
              </a:spcAft>
              <a:buFont typeface="Wingdings 3" charset="2"/>
              <a:buChar char=""/>
              <a:defRPr/>
            </a:pPr>
            <a:r>
              <a:rPr lang="en-US" altLang="en-US" sz="3200" dirty="0">
                <a:solidFill>
                  <a:schemeClr val="tx1">
                    <a:lumMod val="75000"/>
                    <a:lumOff val="25000"/>
                  </a:schemeClr>
                </a:solidFill>
              </a:rPr>
              <a:t>“Privileged” information may not necessarily be “confidential” information, but nonetheless is information intended to remain private.</a:t>
            </a:r>
          </a:p>
          <a:p>
            <a:pPr eaLnBrk="1" fontAlgn="auto" hangingPunct="1">
              <a:lnSpc>
                <a:spcPct val="90000"/>
              </a:lnSpc>
              <a:spcAft>
                <a:spcPts val="0"/>
              </a:spcAft>
              <a:buFont typeface="Wingdings 3" charset="2"/>
              <a:buChar char=""/>
              <a:defRPr/>
            </a:pPr>
            <a:r>
              <a:rPr lang="en-US" altLang="en-US" sz="3200" dirty="0">
                <a:solidFill>
                  <a:schemeClr val="tx1">
                    <a:lumMod val="75000"/>
                    <a:lumOff val="25000"/>
                  </a:schemeClr>
                </a:solidFill>
              </a:rPr>
              <a:t>“Privileged” information is usually held private since its disclosure would adversely affect the functions and decision-making processes of the client.</a:t>
            </a:r>
          </a:p>
          <a:p>
            <a:endParaRPr lang="en-US" dirty="0"/>
          </a:p>
        </p:txBody>
      </p:sp>
    </p:spTree>
    <p:extLst>
      <p:ext uri="{BB962C8B-B14F-4D97-AF65-F5344CB8AC3E}">
        <p14:creationId xmlns:p14="http://schemas.microsoft.com/office/powerpoint/2010/main" val="333348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39200" cy="1143000"/>
          </a:xfrm>
        </p:spPr>
        <p:txBody>
          <a:bodyPr/>
          <a:lstStyle/>
          <a:p>
            <a:r>
              <a:rPr lang="en-US" sz="4000" dirty="0">
                <a:solidFill>
                  <a:srgbClr val="FFFF00"/>
                </a:solidFill>
                <a:cs typeface="Times New Roman" pitchFamily="18" charset="0"/>
              </a:rPr>
              <a:t>Discussions with non-board members</a:t>
            </a:r>
          </a:p>
        </p:txBody>
      </p:sp>
      <p:sp>
        <p:nvSpPr>
          <p:cNvPr id="3" name="Content Placeholder 2"/>
          <p:cNvSpPr>
            <a:spLocks noGrp="1"/>
          </p:cNvSpPr>
          <p:nvPr>
            <p:ph idx="1"/>
          </p:nvPr>
        </p:nvSpPr>
        <p:spPr>
          <a:xfrm>
            <a:off x="457200" y="1600200"/>
            <a:ext cx="8229600" cy="5029200"/>
          </a:xfrm>
        </p:spPr>
        <p:txBody>
          <a:bodyPr/>
          <a:lstStyle/>
          <a:p>
            <a:r>
              <a:rPr lang="en-US" sz="3600" dirty="0">
                <a:cs typeface="Times New Roman" pitchFamily="18" charset="0"/>
              </a:rPr>
              <a:t>The Sunshine Law does not apply to non-board members, so a board member may discuss board business with a non-board member outside of a meeting.</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a:p>
            <a:pPr lvl="1"/>
            <a:r>
              <a:rPr lang="en-US" dirty="0">
                <a:cs typeface="Times New Roman" pitchFamily="18" charset="0"/>
              </a:rPr>
              <a:t>BUT – be careful of discussions in the presence of other board members</a:t>
            </a:r>
          </a:p>
          <a:p>
            <a:pPr lvl="1"/>
            <a:r>
              <a:rPr lang="en-US" dirty="0">
                <a:cs typeface="Times New Roman" pitchFamily="18" charset="0"/>
              </a:rPr>
              <a:t>No discussion with non-board members regarding matters discussed in closed executive session</a:t>
            </a:r>
          </a:p>
        </p:txBody>
      </p:sp>
    </p:spTree>
    <p:extLst>
      <p:ext uri="{BB962C8B-B14F-4D97-AF65-F5344CB8AC3E}">
        <p14:creationId xmlns:p14="http://schemas.microsoft.com/office/powerpoint/2010/main" val="2426494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B3DE-4D66-48BF-906D-4AFBF4D56185}"/>
              </a:ext>
            </a:extLst>
          </p:cNvPr>
          <p:cNvSpPr>
            <a:spLocks noGrp="1"/>
          </p:cNvSpPr>
          <p:nvPr>
            <p:ph type="title"/>
          </p:nvPr>
        </p:nvSpPr>
        <p:spPr/>
        <p:txBody>
          <a:bodyPr/>
          <a:lstStyle/>
          <a:p>
            <a:r>
              <a:rPr kumimoji="0" 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j-ea"/>
                <a:cs typeface="+mj-cs"/>
              </a:rPr>
              <a:t>“Confidential” and “Privileged” Information</a:t>
            </a:r>
            <a:endParaRPr lang="en-US" dirty="0">
              <a:solidFill>
                <a:srgbClr val="FFFF00"/>
              </a:solidFill>
            </a:endParaRPr>
          </a:p>
        </p:txBody>
      </p:sp>
      <p:sp>
        <p:nvSpPr>
          <p:cNvPr id="3" name="Content Placeholder 2">
            <a:extLst>
              <a:ext uri="{FF2B5EF4-FFF2-40B4-BE49-F238E27FC236}">
                <a16:creationId xmlns:a16="http://schemas.microsoft.com/office/drawing/2014/main" id="{501895A0-1026-4001-9723-C10FBC830021}"/>
              </a:ext>
            </a:extLst>
          </p:cNvPr>
          <p:cNvSpPr>
            <a:spLocks noGrp="1"/>
          </p:cNvSpPr>
          <p:nvPr>
            <p:ph idx="1"/>
          </p:nvPr>
        </p:nvSpPr>
        <p:spPr/>
        <p:txBody>
          <a:bodyPr/>
          <a:lstStyle/>
          <a:p>
            <a:pPr algn="ctr" eaLnBrk="1" fontAlgn="auto" hangingPunct="1">
              <a:lnSpc>
                <a:spcPct val="90000"/>
              </a:lnSpc>
              <a:spcAft>
                <a:spcPts val="0"/>
              </a:spcAft>
              <a:buFontTx/>
              <a:buNone/>
              <a:defRPr/>
            </a:pPr>
            <a:r>
              <a:rPr lang="en-US" altLang="en-US" sz="3200" dirty="0">
                <a:solidFill>
                  <a:schemeClr val="tx1">
                    <a:lumMod val="75000"/>
                    <a:lumOff val="25000"/>
                  </a:schemeClr>
                </a:solidFill>
              </a:rPr>
              <a:t>Release of confidential or privileged information</a:t>
            </a:r>
          </a:p>
          <a:p>
            <a:pPr eaLnBrk="1" fontAlgn="auto" hangingPunct="1">
              <a:lnSpc>
                <a:spcPct val="90000"/>
              </a:lnSpc>
              <a:spcAft>
                <a:spcPts val="0"/>
              </a:spcAft>
              <a:buFont typeface="Wingdings 3" charset="2"/>
              <a:buChar char=""/>
              <a:defRPr/>
            </a:pPr>
            <a:r>
              <a:rPr lang="en-US" altLang="en-US" sz="3200" dirty="0">
                <a:solidFill>
                  <a:schemeClr val="tx1">
                    <a:lumMod val="75000"/>
                    <a:lumOff val="25000"/>
                  </a:schemeClr>
                </a:solidFill>
              </a:rPr>
              <a:t>If “confidential” information is released without proper authority and/or consent, there may be civil and criminal consequences.</a:t>
            </a:r>
          </a:p>
          <a:p>
            <a:pPr eaLnBrk="1" fontAlgn="auto" hangingPunct="1">
              <a:lnSpc>
                <a:spcPct val="90000"/>
              </a:lnSpc>
              <a:spcAft>
                <a:spcPts val="0"/>
              </a:spcAft>
              <a:buFont typeface="Wingdings 3" charset="2"/>
              <a:buChar char=""/>
              <a:defRPr/>
            </a:pPr>
            <a:r>
              <a:rPr lang="en-US" altLang="en-US" sz="3200" dirty="0">
                <a:solidFill>
                  <a:schemeClr val="tx1">
                    <a:lumMod val="75000"/>
                    <a:lumOff val="25000"/>
                  </a:schemeClr>
                </a:solidFill>
              </a:rPr>
              <a:t>“Privileged” information may be released by the client, but there may be adverse personal and organizational consequences to the release.</a:t>
            </a:r>
          </a:p>
          <a:p>
            <a:endParaRPr lang="en-US" dirty="0"/>
          </a:p>
        </p:txBody>
      </p:sp>
    </p:spTree>
    <p:extLst>
      <p:ext uri="{BB962C8B-B14F-4D97-AF65-F5344CB8AC3E}">
        <p14:creationId xmlns:p14="http://schemas.microsoft.com/office/powerpoint/2010/main" val="3332022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Caveat/Disclaimer</a:t>
            </a:r>
          </a:p>
        </p:txBody>
      </p:sp>
      <p:sp>
        <p:nvSpPr>
          <p:cNvPr id="3" name="Content Placeholder 2"/>
          <p:cNvSpPr>
            <a:spLocks noGrp="1"/>
          </p:cNvSpPr>
          <p:nvPr>
            <p:ph idx="1"/>
          </p:nvPr>
        </p:nvSpPr>
        <p:spPr/>
        <p:txBody>
          <a:bodyPr/>
          <a:lstStyle/>
          <a:p>
            <a:pPr lvl="0" indent="-228600">
              <a:buClr>
                <a:srgbClr val="6EA0B0"/>
              </a:buClr>
              <a:buSzTx/>
              <a:buNone/>
            </a:pPr>
            <a:r>
              <a:rPr lang="en-US" altLang="en-US" i="1" kern="1200" dirty="0">
                <a:effectLst/>
                <a:latin typeface="Times New Roman" panose="02020603050405020304" pitchFamily="18" charset="0"/>
                <a:cs typeface="Times New Roman" panose="02020603050405020304" pitchFamily="18" charset="0"/>
              </a:rPr>
              <a:t>This written outline is intended to accompany and supplement an oral presentation concerning the listed material.  The outline should not be used as the sole basis for any legal conclusion or opinion concerning the subject matter.  Please consult the Office of the Corporation Counsel at 961-8251 if you have any legal questions.</a:t>
            </a:r>
            <a:endParaRPr lang="en-US" altLang="en-US" i="1" kern="1200" dirty="0">
              <a:solidFill>
                <a:prstClr val="black"/>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275562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solidFill>
                  <a:srgbClr val="FFFF00"/>
                </a:solidFill>
              </a:rPr>
              <a:t>Permitted Interactions of Members</a:t>
            </a:r>
            <a:br>
              <a:rPr lang="en-US" dirty="0">
                <a:solidFill>
                  <a:srgbClr val="FFFF00"/>
                </a:solidFill>
              </a:rPr>
            </a:br>
            <a:r>
              <a:rPr lang="en-US" dirty="0">
                <a:solidFill>
                  <a:srgbClr val="FFFF00"/>
                </a:solidFill>
              </a:rPr>
              <a:t>HRS 92-2.5 (a)</a:t>
            </a:r>
          </a:p>
        </p:txBody>
      </p:sp>
      <p:sp>
        <p:nvSpPr>
          <p:cNvPr id="3" name="Content Placeholder 2"/>
          <p:cNvSpPr>
            <a:spLocks noGrp="1"/>
          </p:cNvSpPr>
          <p:nvPr>
            <p:ph idx="1"/>
          </p:nvPr>
        </p:nvSpPr>
        <p:spPr/>
        <p:txBody>
          <a:bodyPr/>
          <a:lstStyle/>
          <a:p>
            <a:r>
              <a:rPr lang="en-US" dirty="0"/>
              <a:t>Two or more members but less than a quorum may discuss between themselves matters relating to official board business to enable them to perform their duties faithfully, as long as no commitment to vote is made or sought and the two members do not constitute a quorum of their board.</a:t>
            </a:r>
          </a:p>
          <a:p>
            <a:endParaRPr lang="en-US" dirty="0"/>
          </a:p>
          <a:p>
            <a:endParaRPr lang="en-US" dirty="0"/>
          </a:p>
        </p:txBody>
      </p:sp>
    </p:spTree>
    <p:extLst>
      <p:ext uri="{BB962C8B-B14F-4D97-AF65-F5344CB8AC3E}">
        <p14:creationId xmlns:p14="http://schemas.microsoft.com/office/powerpoint/2010/main" val="1098409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Permitted Interaction Groups, HRS 92-2.5 (b)</a:t>
            </a:r>
          </a:p>
        </p:txBody>
      </p:sp>
      <p:sp>
        <p:nvSpPr>
          <p:cNvPr id="3" name="Content Placeholder 2"/>
          <p:cNvSpPr>
            <a:spLocks noGrp="1"/>
          </p:cNvSpPr>
          <p:nvPr>
            <p:ph idx="1"/>
          </p:nvPr>
        </p:nvSpPr>
        <p:spPr/>
        <p:txBody>
          <a:bodyPr/>
          <a:lstStyle/>
          <a:p>
            <a:r>
              <a:rPr lang="en-US" dirty="0"/>
              <a:t>Two or more members of a board, but less than a quorum, may be assigned to:</a:t>
            </a:r>
          </a:p>
          <a:p>
            <a:r>
              <a:rPr lang="en-US" dirty="0"/>
              <a:t>1.  Investigate a matter relating to the official business of their board; provided that:</a:t>
            </a:r>
          </a:p>
          <a:p>
            <a:r>
              <a:rPr lang="en-US" dirty="0"/>
              <a:t>A.	The scope of the investigation and the scope of each member’s authority are defined at a meeting of the board;</a:t>
            </a:r>
          </a:p>
        </p:txBody>
      </p:sp>
    </p:spTree>
    <p:extLst>
      <p:ext uri="{BB962C8B-B14F-4D97-AF65-F5344CB8AC3E}">
        <p14:creationId xmlns:p14="http://schemas.microsoft.com/office/powerpoint/2010/main" val="158577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HRS 92-2.5 (b)</a:t>
            </a:r>
          </a:p>
        </p:txBody>
      </p:sp>
      <p:sp>
        <p:nvSpPr>
          <p:cNvPr id="3" name="Content Placeholder 2"/>
          <p:cNvSpPr>
            <a:spLocks noGrp="1"/>
          </p:cNvSpPr>
          <p:nvPr>
            <p:ph idx="1"/>
          </p:nvPr>
        </p:nvSpPr>
        <p:spPr/>
        <p:txBody>
          <a:bodyPr/>
          <a:lstStyle/>
          <a:p>
            <a:r>
              <a:rPr lang="en-US" dirty="0"/>
              <a:t>B.  All resulting findings and recommendations are presented to the board at a meeting of the board; and</a:t>
            </a:r>
          </a:p>
          <a:p>
            <a:r>
              <a:rPr lang="en-US" dirty="0"/>
              <a:t>C.  Deliberation and decisionmaking on the matter investigated, if any, occurs only at a duly noticed meeting of the board held subsequent to the meeting at which the findings and recommendations of the investigation were presented to the board;…</a:t>
            </a:r>
          </a:p>
        </p:txBody>
      </p:sp>
    </p:spTree>
    <p:extLst>
      <p:ext uri="{BB962C8B-B14F-4D97-AF65-F5344CB8AC3E}">
        <p14:creationId xmlns:p14="http://schemas.microsoft.com/office/powerpoint/2010/main" val="427158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2402" name="Rectangle 2"/>
          <p:cNvSpPr>
            <a:spLocks noGrp="1" noRot="1" noChangeArrowheads="1"/>
          </p:cNvSpPr>
          <p:nvPr>
            <p:ph type="title"/>
          </p:nvPr>
        </p:nvSpPr>
        <p:spPr>
          <a:xfrm>
            <a:off x="304800" y="228600"/>
            <a:ext cx="8421688" cy="1241425"/>
          </a:xfrm>
        </p:spPr>
        <p:txBody>
          <a:bodyPr/>
          <a:lstStyle/>
          <a:p>
            <a:r>
              <a:rPr lang="en-US" sz="5400" dirty="0">
                <a:solidFill>
                  <a:srgbClr val="FFFF00"/>
                </a:solidFill>
                <a:latin typeface="Times New Roman" pitchFamily="18" charset="0"/>
              </a:rPr>
              <a:t>Executive Meetings</a:t>
            </a:r>
          </a:p>
        </p:txBody>
      </p:sp>
      <p:sp>
        <p:nvSpPr>
          <p:cNvPr id="742403" name="Rectangle 3"/>
          <p:cNvSpPr>
            <a:spLocks noGrp="1" noChangeArrowheads="1"/>
          </p:cNvSpPr>
          <p:nvPr>
            <p:ph type="body" idx="1"/>
          </p:nvPr>
        </p:nvSpPr>
        <p:spPr>
          <a:xfrm>
            <a:off x="609600" y="2438400"/>
            <a:ext cx="7927975" cy="3962400"/>
          </a:xfrm>
        </p:spPr>
        <p:txBody>
          <a:bodyPr/>
          <a:lstStyle/>
          <a:p>
            <a:r>
              <a:rPr lang="en-US" sz="3600" dirty="0">
                <a:latin typeface="Times New Roman" pitchFamily="18" charset="0"/>
              </a:rPr>
              <a:t>Closed to public</a:t>
            </a:r>
          </a:p>
          <a:p>
            <a:r>
              <a:rPr lang="en-US" sz="3600" dirty="0">
                <a:latin typeface="Times New Roman" pitchFamily="18" charset="0"/>
              </a:rPr>
              <a:t>Motion shall state reason for closed meeting</a:t>
            </a:r>
          </a:p>
          <a:p>
            <a:r>
              <a:rPr lang="en-US" sz="3600" dirty="0">
                <a:latin typeface="Times New Roman" pitchFamily="18" charset="0"/>
              </a:rPr>
              <a:t>Requires 2/3 vote of board members present</a:t>
            </a:r>
          </a:p>
        </p:txBody>
      </p:sp>
      <p:graphicFrame>
        <p:nvGraphicFramePr>
          <p:cNvPr id="742404" name="Object 4"/>
          <p:cNvGraphicFramePr>
            <a:graphicFrameLocks noChangeAspect="1"/>
          </p:cNvGraphicFramePr>
          <p:nvPr/>
        </p:nvGraphicFramePr>
        <p:xfrm>
          <a:off x="6629400" y="1143000"/>
          <a:ext cx="1882775" cy="1751013"/>
        </p:xfrm>
        <a:graphic>
          <a:graphicData uri="http://schemas.openxmlformats.org/presentationml/2006/ole">
            <mc:AlternateContent xmlns:mc="http://schemas.openxmlformats.org/markup-compatibility/2006">
              <mc:Choice xmlns:v="urn:schemas-microsoft-com:vml" Requires="v">
                <p:oleObj spid="_x0000_s821317" name="Clip" r:id="rId4" imgW="1807200" imgH="1679760" progId="">
                  <p:embed/>
                </p:oleObj>
              </mc:Choice>
              <mc:Fallback>
                <p:oleObj name="Clip" r:id="rId4" imgW="1807200" imgH="1679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143000"/>
                        <a:ext cx="1882775" cy="175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53462199"/>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0</TotalTime>
  <Words>3055</Words>
  <Application>Microsoft Office PowerPoint</Application>
  <PresentationFormat>On-screen Show (4:3)</PresentationFormat>
  <Paragraphs>226</Paragraphs>
  <Slides>51</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Times New Roman</vt:lpstr>
      <vt:lpstr>Garamond</vt:lpstr>
      <vt:lpstr>Wingdings 3</vt:lpstr>
      <vt:lpstr>Arial</vt:lpstr>
      <vt:lpstr>Calibri</vt:lpstr>
      <vt:lpstr>Wingdings</vt:lpstr>
      <vt:lpstr>Stream</vt:lpstr>
      <vt:lpstr>Clip</vt:lpstr>
      <vt:lpstr>  Overview of the Sunshine Law and the Hawai’i County Code of Ethics </vt:lpstr>
      <vt:lpstr>The Sunshine Law</vt:lpstr>
      <vt:lpstr>Sunshine Law Requires:</vt:lpstr>
      <vt:lpstr>“Board Business”</vt:lpstr>
      <vt:lpstr>Discussions with non-board members</vt:lpstr>
      <vt:lpstr>Permitted Interactions of Members HRS 92-2.5 (a)</vt:lpstr>
      <vt:lpstr>Permitted Interaction Groups, HRS 92-2.5 (b)</vt:lpstr>
      <vt:lpstr>HRS 92-2.5 (b)</vt:lpstr>
      <vt:lpstr>Executive Meetings</vt:lpstr>
      <vt:lpstr>Executive Meeting Purposes</vt:lpstr>
      <vt:lpstr>Remote meeting options effective January 1, 2022</vt:lpstr>
      <vt:lpstr>Remote meeting requirements</vt:lpstr>
      <vt:lpstr>Remote meeting requirements </vt:lpstr>
      <vt:lpstr>Remote meeting requirements</vt:lpstr>
      <vt:lpstr>What happens if the meeting connection is lost?</vt:lpstr>
      <vt:lpstr>What happens when the connection is restored?</vt:lpstr>
      <vt:lpstr>No Video After Attempt to Restore</vt:lpstr>
      <vt:lpstr>Testimony</vt:lpstr>
      <vt:lpstr>Meeting Agenda</vt:lpstr>
      <vt:lpstr>Amending the Agenda</vt:lpstr>
      <vt:lpstr>Ethics Training –  Guiding Principles</vt:lpstr>
      <vt:lpstr>PowerPoint Presentation</vt:lpstr>
      <vt:lpstr>Hawai’i County Charter, Section 14-2.  Standards</vt:lpstr>
      <vt:lpstr>Section 14-2.  Standards</vt:lpstr>
      <vt:lpstr>Section 14-2.  Standards</vt:lpstr>
      <vt:lpstr>Section 14-2.  Standards</vt:lpstr>
      <vt:lpstr>Section 14-2.  Standards</vt:lpstr>
      <vt:lpstr>Hawai’i County Code of Ethics</vt:lpstr>
      <vt:lpstr>Fair treatment - § 2-83</vt:lpstr>
      <vt:lpstr>Fair Treatment</vt:lpstr>
      <vt:lpstr>Fair Treatment</vt:lpstr>
      <vt:lpstr>Fair Treatment</vt:lpstr>
      <vt:lpstr>Fair Treatment</vt:lpstr>
      <vt:lpstr>Fair Treatment</vt:lpstr>
      <vt:lpstr>Fair Treatment</vt:lpstr>
      <vt:lpstr>Conflicts of Interest Hawai’i County Code § 2-84</vt:lpstr>
      <vt:lpstr>Conflicts of Interest</vt:lpstr>
      <vt:lpstr>Conflicts of Interest</vt:lpstr>
      <vt:lpstr>Conflicts of Interest</vt:lpstr>
      <vt:lpstr>Hawai`i County Charter, Article XIV Conflicts of Interest</vt:lpstr>
      <vt:lpstr>Gifts</vt:lpstr>
      <vt:lpstr>Reporting of gifts</vt:lpstr>
      <vt:lpstr>Reporting of gifts</vt:lpstr>
      <vt:lpstr>Reporting of gifts</vt:lpstr>
      <vt:lpstr>Confidentiality Provision Hawai’i County Code § 2-91.6</vt:lpstr>
      <vt:lpstr>Confidentiality</vt:lpstr>
      <vt:lpstr>“Confidential” and “Privileged” Information</vt:lpstr>
      <vt:lpstr>“Confidential” and “Privileged” Information</vt:lpstr>
      <vt:lpstr>“Confidential” and “Privileged” Information</vt:lpstr>
      <vt:lpstr>“Confidential” and “Privileged” Information</vt:lpstr>
      <vt:lpstr>Caveat/Disclaimer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2018-04-04T18:37:07Z</dcterms:created>
  <dcterms:modified xsi:type="dcterms:W3CDTF">2022-04-05T20:06:09Z</dcterms:modified>
  <cp:contentStatus/>
</cp:coreProperties>
</file>