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256" r:id="rId3"/>
    <p:sldId id="442" r:id="rId4"/>
    <p:sldId id="455" r:id="rId5"/>
    <p:sldId id="351" r:id="rId6"/>
    <p:sldId id="444" r:id="rId7"/>
    <p:sldId id="448" r:id="rId8"/>
    <p:sldId id="450" r:id="rId9"/>
    <p:sldId id="458" r:id="rId10"/>
    <p:sldId id="456" r:id="rId11"/>
    <p:sldId id="457" r:id="rId12"/>
    <p:sldId id="261" r:id="rId13"/>
    <p:sldId id="257" r:id="rId14"/>
    <p:sldId id="459" r:id="rId15"/>
    <p:sldId id="270" r:id="rId16"/>
    <p:sldId id="258" r:id="rId17"/>
    <p:sldId id="263" r:id="rId18"/>
    <p:sldId id="262" r:id="rId19"/>
    <p:sldId id="271" r:id="rId20"/>
    <p:sldId id="272"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52173-9DDF-47F3-8B7C-C43791BB0C34}"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E239A-A5EE-4BE7-B133-51FE98DB4A0A}" type="slidenum">
              <a:rPr lang="en-US" smtClean="0"/>
              <a:t>‹#›</a:t>
            </a:fld>
            <a:endParaRPr lang="en-US"/>
          </a:p>
        </p:txBody>
      </p:sp>
    </p:spTree>
    <p:extLst>
      <p:ext uri="{BB962C8B-B14F-4D97-AF65-F5344CB8AC3E}">
        <p14:creationId xmlns:p14="http://schemas.microsoft.com/office/powerpoint/2010/main" val="2219685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2E4E3-9DD2-4308-B34F-1FBB1F486CA4}" type="slidenum">
              <a:rPr lang="en-US" smtClean="0"/>
              <a:t>8</a:t>
            </a:fld>
            <a:endParaRPr lang="en-US"/>
          </a:p>
        </p:txBody>
      </p:sp>
    </p:spTree>
    <p:extLst>
      <p:ext uri="{BB962C8B-B14F-4D97-AF65-F5344CB8AC3E}">
        <p14:creationId xmlns:p14="http://schemas.microsoft.com/office/powerpoint/2010/main" val="222865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2E4E3-9DD2-4308-B34F-1FBB1F486CA4}" type="slidenum">
              <a:rPr lang="en-US" smtClean="0"/>
              <a:t>9</a:t>
            </a:fld>
            <a:endParaRPr lang="en-US"/>
          </a:p>
        </p:txBody>
      </p:sp>
    </p:spTree>
    <p:extLst>
      <p:ext uri="{BB962C8B-B14F-4D97-AF65-F5344CB8AC3E}">
        <p14:creationId xmlns:p14="http://schemas.microsoft.com/office/powerpoint/2010/main" val="332980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2E4E3-9DD2-4308-B34F-1FBB1F486CA4}" type="slidenum">
              <a:rPr lang="en-US" smtClean="0"/>
              <a:t>10</a:t>
            </a:fld>
            <a:endParaRPr lang="en-US"/>
          </a:p>
        </p:txBody>
      </p:sp>
    </p:spTree>
    <p:extLst>
      <p:ext uri="{BB962C8B-B14F-4D97-AF65-F5344CB8AC3E}">
        <p14:creationId xmlns:p14="http://schemas.microsoft.com/office/powerpoint/2010/main" val="206781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2E4E3-9DD2-4308-B34F-1FBB1F486CA4}" type="slidenum">
              <a:rPr lang="en-US" smtClean="0"/>
              <a:t>11</a:t>
            </a:fld>
            <a:endParaRPr lang="en-US"/>
          </a:p>
        </p:txBody>
      </p:sp>
    </p:spTree>
    <p:extLst>
      <p:ext uri="{BB962C8B-B14F-4D97-AF65-F5344CB8AC3E}">
        <p14:creationId xmlns:p14="http://schemas.microsoft.com/office/powerpoint/2010/main" val="267774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424A-2C87-46A0-A8DA-1D5B272D45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226186-6983-4CAA-AA8A-F5914B670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CA4A08-59F1-4303-AF47-9EF31C6BC8B4}"/>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5" name="Footer Placeholder 4">
            <a:extLst>
              <a:ext uri="{FF2B5EF4-FFF2-40B4-BE49-F238E27FC236}">
                <a16:creationId xmlns:a16="http://schemas.microsoft.com/office/drawing/2014/main" id="{EAACFC42-A030-4BD6-89F8-57B8E5E4F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A4122-7950-4FBC-BD22-5A7DDB81E342}"/>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125480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89D4-520A-42EE-A296-B73CC2366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0112A-6BC7-49FF-9DB8-E1E87F3EAD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7E911-F762-4146-8C8D-EFCA0F831119}"/>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5" name="Footer Placeholder 4">
            <a:extLst>
              <a:ext uri="{FF2B5EF4-FFF2-40B4-BE49-F238E27FC236}">
                <a16:creationId xmlns:a16="http://schemas.microsoft.com/office/drawing/2014/main" id="{C91F13E0-E67E-4875-A4B3-0F00A367D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98797-C73E-43FA-B26F-70229AF51B5C}"/>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3290852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7455D3-2292-4370-8457-D5E9E3B4AC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EFBD45-6FB2-4FBA-8F9C-CE629FAFB4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EDEB9-3C1A-40CF-BB9B-87DA05E22F58}"/>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5" name="Footer Placeholder 4">
            <a:extLst>
              <a:ext uri="{FF2B5EF4-FFF2-40B4-BE49-F238E27FC236}">
                <a16:creationId xmlns:a16="http://schemas.microsoft.com/office/drawing/2014/main" id="{67E30688-9C5C-4D12-802E-698C56C9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7C145-D975-478F-BADE-EED3B662CBAF}"/>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287829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6289-6BD1-42A8-B3D9-041BCB5F4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31D16-993D-45DB-B436-B994201B3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06115-6C79-45F7-8D34-754459DBCB35}"/>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5" name="Footer Placeholder 4">
            <a:extLst>
              <a:ext uri="{FF2B5EF4-FFF2-40B4-BE49-F238E27FC236}">
                <a16:creationId xmlns:a16="http://schemas.microsoft.com/office/drawing/2014/main" id="{9BDFC4FD-FAAC-47A4-A706-3FEE15E33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0B7AD-05C7-432F-A0BE-2E485DA8927D}"/>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360707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CE73-17DF-4F7B-9F9D-D49CAAE36C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A6BE7-2B83-4636-9CDC-4BBF8A7900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9F46CC-ACED-43A8-978E-9FEFFC2F5357}"/>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5" name="Footer Placeholder 4">
            <a:extLst>
              <a:ext uri="{FF2B5EF4-FFF2-40B4-BE49-F238E27FC236}">
                <a16:creationId xmlns:a16="http://schemas.microsoft.com/office/drawing/2014/main" id="{9FB1861B-3E24-44C2-8E21-74D4D22AA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93554-6AA6-494F-9712-647EB7E8505E}"/>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1872307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4AC0-E49E-414E-ACB2-B839EFAC8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15050-2CAB-4B6F-8D71-317412E16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5D2DB8-A7DB-45C5-854E-89893DF419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77664-3B0D-40A9-936C-66A30FC108F2}"/>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6" name="Footer Placeholder 5">
            <a:extLst>
              <a:ext uri="{FF2B5EF4-FFF2-40B4-BE49-F238E27FC236}">
                <a16:creationId xmlns:a16="http://schemas.microsoft.com/office/drawing/2014/main" id="{83BB3759-4894-4B61-91E0-502069FBB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5F017-9AE2-4A9B-875D-FE311FEA1C8C}"/>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57769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B38E-13F3-4C25-8902-F24FF2A26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BB48E-3219-4988-9A05-8A8855F706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9AAED-7976-42F0-9E9C-58D3FE98ED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BCDAC7-BE0C-42D4-87A7-09B7E835D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B0DCB-0295-4D5B-9936-E8CF4427C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E88838-30FA-4714-8E6C-6D2CF8790A8A}"/>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8" name="Footer Placeholder 7">
            <a:extLst>
              <a:ext uri="{FF2B5EF4-FFF2-40B4-BE49-F238E27FC236}">
                <a16:creationId xmlns:a16="http://schemas.microsoft.com/office/drawing/2014/main" id="{D677BB40-7BA6-4BE4-BF09-3FEBF9E55A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1F3C9-7804-4F9D-9B02-0F48BAF10071}"/>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168294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0E90-D3F4-46A5-A159-BAFC3CDAA8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53EE3C-8E30-4E6D-88D3-9D939B322A06}"/>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4" name="Footer Placeholder 3">
            <a:extLst>
              <a:ext uri="{FF2B5EF4-FFF2-40B4-BE49-F238E27FC236}">
                <a16:creationId xmlns:a16="http://schemas.microsoft.com/office/drawing/2014/main" id="{267A2767-BBB0-4C4D-8FF7-F7A13066D2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DC1415-B7CB-4A7F-90B9-118FF9FABC54}"/>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319389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78845-8D49-440E-8ABD-DCA856ABA9DA}"/>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3" name="Footer Placeholder 2">
            <a:extLst>
              <a:ext uri="{FF2B5EF4-FFF2-40B4-BE49-F238E27FC236}">
                <a16:creationId xmlns:a16="http://schemas.microsoft.com/office/drawing/2014/main" id="{C65F89A1-7942-4F9D-B665-ED6A32F791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A47909-A72A-436C-B627-DA6CC5FBBFC8}"/>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246658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5492-8955-4531-BC7C-B591CBC088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7242B6-39D5-4F41-9821-943D521A1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654C7C-5EE1-4636-9606-2A6CBA2E0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0FC99-C68A-4B10-905D-3B81B0FE8EF7}"/>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6" name="Footer Placeholder 5">
            <a:extLst>
              <a:ext uri="{FF2B5EF4-FFF2-40B4-BE49-F238E27FC236}">
                <a16:creationId xmlns:a16="http://schemas.microsoft.com/office/drawing/2014/main" id="{852F68A6-F4ED-43CC-91DF-7E26B4125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AC61B-907E-47FA-B8C7-B1A5B86D9438}"/>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155184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8453-7FC6-4771-94D9-656A0113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487ED-EE37-496A-A7BB-A884C503D5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73DD74-2E4C-4F52-8B79-5D9CCB9EB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E8D40-F07F-42FE-991C-F884A6F2EE6C}"/>
              </a:ext>
            </a:extLst>
          </p:cNvPr>
          <p:cNvSpPr>
            <a:spLocks noGrp="1"/>
          </p:cNvSpPr>
          <p:nvPr>
            <p:ph type="dt" sz="half" idx="10"/>
          </p:nvPr>
        </p:nvSpPr>
        <p:spPr/>
        <p:txBody>
          <a:bodyPr/>
          <a:lstStyle/>
          <a:p>
            <a:fld id="{EF1E04DE-EEA0-4010-A752-FFFAACA3F38D}" type="datetimeFigureOut">
              <a:rPr lang="en-US" smtClean="0"/>
              <a:t>7/18/2023</a:t>
            </a:fld>
            <a:endParaRPr lang="en-US"/>
          </a:p>
        </p:txBody>
      </p:sp>
      <p:sp>
        <p:nvSpPr>
          <p:cNvPr id="6" name="Footer Placeholder 5">
            <a:extLst>
              <a:ext uri="{FF2B5EF4-FFF2-40B4-BE49-F238E27FC236}">
                <a16:creationId xmlns:a16="http://schemas.microsoft.com/office/drawing/2014/main" id="{76CEBDE2-24AF-4DC5-893E-9314A86660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C471E-E7DE-4B84-BB99-33CACA26848D}"/>
              </a:ext>
            </a:extLst>
          </p:cNvPr>
          <p:cNvSpPr>
            <a:spLocks noGrp="1"/>
          </p:cNvSpPr>
          <p:nvPr>
            <p:ph type="sldNum" sz="quarter" idx="12"/>
          </p:nvPr>
        </p:nvSpPr>
        <p:spPr/>
        <p:txBody>
          <a:bodyPr/>
          <a:lstStyle/>
          <a:p>
            <a:fld id="{00F0B401-FCE4-4A26-9648-21F6C3D10EA4}" type="slidenum">
              <a:rPr lang="en-US" smtClean="0"/>
              <a:t>‹#›</a:t>
            </a:fld>
            <a:endParaRPr lang="en-US"/>
          </a:p>
        </p:txBody>
      </p:sp>
    </p:spTree>
    <p:extLst>
      <p:ext uri="{BB962C8B-B14F-4D97-AF65-F5344CB8AC3E}">
        <p14:creationId xmlns:p14="http://schemas.microsoft.com/office/powerpoint/2010/main" val="176367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EC553-600B-431A-A8A9-DC55AECB3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5BD005-BA4B-42DB-B7BA-9372EA4823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C6F79-2960-4D76-B8D6-99FC0BB52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E04DE-EEA0-4010-A752-FFFAACA3F38D}" type="datetimeFigureOut">
              <a:rPr lang="en-US" smtClean="0"/>
              <a:t>7/18/2023</a:t>
            </a:fld>
            <a:endParaRPr lang="en-US"/>
          </a:p>
        </p:txBody>
      </p:sp>
      <p:sp>
        <p:nvSpPr>
          <p:cNvPr id="5" name="Footer Placeholder 4">
            <a:extLst>
              <a:ext uri="{FF2B5EF4-FFF2-40B4-BE49-F238E27FC236}">
                <a16:creationId xmlns:a16="http://schemas.microsoft.com/office/drawing/2014/main" id="{3D50AD19-ED38-4426-BFBA-478751967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5235D0-89B4-4E4F-9A03-0BEDD1BDB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0B401-FCE4-4A26-9648-21F6C3D10EA4}" type="slidenum">
              <a:rPr lang="en-US" smtClean="0"/>
              <a:t>‹#›</a:t>
            </a:fld>
            <a:endParaRPr lang="en-US"/>
          </a:p>
        </p:txBody>
      </p:sp>
    </p:spTree>
    <p:extLst>
      <p:ext uri="{BB962C8B-B14F-4D97-AF65-F5344CB8AC3E}">
        <p14:creationId xmlns:p14="http://schemas.microsoft.com/office/powerpoint/2010/main" val="352773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cid:image003.png@01D5002A.AAB235D0" TargetMode="External"/><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package" Target="../embeddings/Microsoft_Excel_Worksheet.xlsx"/></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7.jpeg"/><Relationship Id="rId16"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uu anahulu">
            <a:extLst>
              <a:ext uri="{FF2B5EF4-FFF2-40B4-BE49-F238E27FC236}">
                <a16:creationId xmlns:a16="http://schemas.microsoft.com/office/drawing/2014/main" id="{0FA22D1C-7929-4A12-9765-D4CCAFCE2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972" y="112301"/>
            <a:ext cx="9960056" cy="66333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E83310-00EC-4A04-BA27-B342A5097C3F}"/>
              </a:ext>
            </a:extLst>
          </p:cNvPr>
          <p:cNvSpPr>
            <a:spLocks noGrp="1"/>
          </p:cNvSpPr>
          <p:nvPr>
            <p:ph type="title"/>
          </p:nvPr>
        </p:nvSpPr>
        <p:spPr>
          <a:xfrm>
            <a:off x="1320800" y="234356"/>
            <a:ext cx="9550400" cy="1325563"/>
          </a:xfrm>
          <a:solidFill>
            <a:schemeClr val="accent3">
              <a:lumMod val="20000"/>
              <a:lumOff val="80000"/>
            </a:schemeClr>
          </a:solidFill>
          <a:ln>
            <a:solidFill>
              <a:schemeClr val="tx1"/>
            </a:solidFill>
          </a:ln>
        </p:spPr>
        <p:txBody>
          <a:bodyPr>
            <a:normAutofit/>
          </a:bodyPr>
          <a:lstStyle/>
          <a:p>
            <a:pPr algn="ctr"/>
            <a:r>
              <a:rPr lang="en-US" sz="4000" dirty="0"/>
              <a:t>Fire Suppression Strategies at                      </a:t>
            </a:r>
            <a:r>
              <a:rPr lang="pl-PL" sz="4000" dirty="0"/>
              <a:t>Pu‘u Wa‘awa‘a</a:t>
            </a:r>
            <a:r>
              <a:rPr lang="en-US" sz="4000" dirty="0"/>
              <a:t> and </a:t>
            </a:r>
            <a:r>
              <a:rPr lang="pl-PL" sz="4000" dirty="0"/>
              <a:t>Pu‘u</a:t>
            </a:r>
            <a:r>
              <a:rPr lang="en-US" sz="4000" dirty="0"/>
              <a:t> </a:t>
            </a:r>
            <a:r>
              <a:rPr lang="en-US" sz="4000" dirty="0" err="1"/>
              <a:t>Anahulu</a:t>
            </a:r>
            <a:endParaRPr lang="en-US" sz="4000" dirty="0"/>
          </a:p>
        </p:txBody>
      </p:sp>
    </p:spTree>
    <p:extLst>
      <p:ext uri="{BB962C8B-B14F-4D97-AF65-F5344CB8AC3E}">
        <p14:creationId xmlns:p14="http://schemas.microsoft.com/office/powerpoint/2010/main" val="274120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3621" y="1628764"/>
            <a:ext cx="4971496" cy="584775"/>
          </a:xfrm>
          <a:prstGeom prst="rect">
            <a:avLst/>
          </a:prstGeom>
          <a:noFill/>
        </p:spPr>
        <p:txBody>
          <a:bodyPr wrap="square" rtlCol="0">
            <a:spAutoFit/>
          </a:bodyPr>
          <a:lstStyle/>
          <a:p>
            <a:pPr algn="ctr"/>
            <a:r>
              <a:rPr lang="en-US" sz="3200" dirty="0"/>
              <a:t>1985 Proposed NAR (</a:t>
            </a:r>
            <a:r>
              <a:rPr lang="en-US" sz="3200" dirty="0" err="1"/>
              <a:t>Mauka</a:t>
            </a:r>
            <a:r>
              <a:rPr lang="en-US" sz="3200" dirty="0"/>
              <a:t>)</a:t>
            </a:r>
          </a:p>
        </p:txBody>
      </p:sp>
      <p:sp>
        <p:nvSpPr>
          <p:cNvPr id="7" name="TextBox 6">
            <a:extLst>
              <a:ext uri="{FF2B5EF4-FFF2-40B4-BE49-F238E27FC236}">
                <a16:creationId xmlns:a16="http://schemas.microsoft.com/office/drawing/2014/main" id="{F9AC7F83-D35D-40A4-A67B-1A3A4E9BA45E}"/>
              </a:ext>
            </a:extLst>
          </p:cNvPr>
          <p:cNvSpPr txBox="1"/>
          <p:nvPr/>
        </p:nvSpPr>
        <p:spPr>
          <a:xfrm>
            <a:off x="8032043" y="1628764"/>
            <a:ext cx="2502032" cy="584775"/>
          </a:xfrm>
          <a:prstGeom prst="rect">
            <a:avLst/>
          </a:prstGeom>
          <a:noFill/>
        </p:spPr>
        <p:txBody>
          <a:bodyPr wrap="none" rtlCol="0">
            <a:spAutoFit/>
          </a:bodyPr>
          <a:lstStyle/>
          <a:p>
            <a:r>
              <a:rPr lang="en-US" sz="3200" dirty="0"/>
              <a:t>2019 (</a:t>
            </a:r>
            <a:r>
              <a:rPr lang="en-US" sz="3200" dirty="0" err="1"/>
              <a:t>Mauka</a:t>
            </a:r>
            <a:r>
              <a:rPr lang="en-US" sz="3200" dirty="0"/>
              <a:t>)</a:t>
            </a:r>
          </a:p>
        </p:txBody>
      </p:sp>
      <p:pic>
        <p:nvPicPr>
          <p:cNvPr id="10" name="Picture 9">
            <a:extLst>
              <a:ext uri="{FF2B5EF4-FFF2-40B4-BE49-F238E27FC236}">
                <a16:creationId xmlns:a16="http://schemas.microsoft.com/office/drawing/2014/main" id="{5A311843-BC66-4448-B013-23BCF57B0606}"/>
              </a:ext>
            </a:extLst>
          </p:cNvPr>
          <p:cNvPicPr>
            <a:picLocks noChangeAspect="1"/>
          </p:cNvPicPr>
          <p:nvPr/>
        </p:nvPicPr>
        <p:blipFill>
          <a:blip r:embed="rId3"/>
          <a:stretch>
            <a:fillRect/>
          </a:stretch>
        </p:blipFill>
        <p:spPr>
          <a:xfrm>
            <a:off x="73260" y="2357072"/>
            <a:ext cx="6312218" cy="4253516"/>
          </a:xfrm>
          <a:prstGeom prst="rect">
            <a:avLst/>
          </a:prstGeom>
          <a:ln>
            <a:solidFill>
              <a:schemeClr val="tx1"/>
            </a:solidFill>
          </a:ln>
        </p:spPr>
      </p:pic>
      <p:pic>
        <p:nvPicPr>
          <p:cNvPr id="11" name="Picture 10">
            <a:extLst>
              <a:ext uri="{FF2B5EF4-FFF2-40B4-BE49-F238E27FC236}">
                <a16:creationId xmlns:a16="http://schemas.microsoft.com/office/drawing/2014/main" id="{FE8BF420-B7CB-40C4-90CC-B27E429720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48" r="13096"/>
          <a:stretch/>
        </p:blipFill>
        <p:spPr>
          <a:xfrm>
            <a:off x="6493642" y="3188100"/>
            <a:ext cx="5578833" cy="2591460"/>
          </a:xfrm>
          <a:prstGeom prst="rect">
            <a:avLst/>
          </a:prstGeom>
          <a:ln>
            <a:solidFill>
              <a:schemeClr val="tx1"/>
            </a:solidFill>
          </a:ln>
        </p:spPr>
      </p:pic>
      <p:sp>
        <p:nvSpPr>
          <p:cNvPr id="2" name="TextBox 1">
            <a:extLst>
              <a:ext uri="{FF2B5EF4-FFF2-40B4-BE49-F238E27FC236}">
                <a16:creationId xmlns:a16="http://schemas.microsoft.com/office/drawing/2014/main" id="{385825C2-11E9-D70E-D66A-2993D6773E3A}"/>
              </a:ext>
            </a:extLst>
          </p:cNvPr>
          <p:cNvSpPr txBox="1"/>
          <p:nvPr/>
        </p:nvSpPr>
        <p:spPr>
          <a:xfrm>
            <a:off x="2722127" y="274613"/>
            <a:ext cx="6747745" cy="830997"/>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sz="4800" dirty="0"/>
              <a:t>Effects of Fire: Case Study</a:t>
            </a:r>
          </a:p>
        </p:txBody>
      </p:sp>
    </p:spTree>
    <p:extLst>
      <p:ext uri="{BB962C8B-B14F-4D97-AF65-F5344CB8AC3E}">
        <p14:creationId xmlns:p14="http://schemas.microsoft.com/office/powerpoint/2010/main" val="350021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9568" y="1628763"/>
            <a:ext cx="4956817" cy="584775"/>
          </a:xfrm>
          <a:prstGeom prst="rect">
            <a:avLst/>
          </a:prstGeom>
          <a:noFill/>
        </p:spPr>
        <p:txBody>
          <a:bodyPr wrap="square" rtlCol="0">
            <a:spAutoFit/>
          </a:bodyPr>
          <a:lstStyle/>
          <a:p>
            <a:pPr algn="ctr"/>
            <a:r>
              <a:rPr lang="en-US" sz="3200" dirty="0"/>
              <a:t>1985 Proposed NAR (Makai)</a:t>
            </a:r>
          </a:p>
        </p:txBody>
      </p:sp>
      <p:sp>
        <p:nvSpPr>
          <p:cNvPr id="7" name="TextBox 6">
            <a:extLst>
              <a:ext uri="{FF2B5EF4-FFF2-40B4-BE49-F238E27FC236}">
                <a16:creationId xmlns:a16="http://schemas.microsoft.com/office/drawing/2014/main" id="{F9AC7F83-D35D-40A4-A67B-1A3A4E9BA45E}"/>
              </a:ext>
            </a:extLst>
          </p:cNvPr>
          <p:cNvSpPr txBox="1"/>
          <p:nvPr/>
        </p:nvSpPr>
        <p:spPr>
          <a:xfrm>
            <a:off x="8050353" y="1628762"/>
            <a:ext cx="2380203" cy="584775"/>
          </a:xfrm>
          <a:prstGeom prst="rect">
            <a:avLst/>
          </a:prstGeom>
          <a:noFill/>
        </p:spPr>
        <p:txBody>
          <a:bodyPr wrap="none" rtlCol="0">
            <a:spAutoFit/>
          </a:bodyPr>
          <a:lstStyle/>
          <a:p>
            <a:r>
              <a:rPr lang="en-US" sz="3200" dirty="0"/>
              <a:t>2019 (Makai)</a:t>
            </a:r>
          </a:p>
        </p:txBody>
      </p:sp>
      <p:pic>
        <p:nvPicPr>
          <p:cNvPr id="8" name="Picture 7">
            <a:extLst>
              <a:ext uri="{FF2B5EF4-FFF2-40B4-BE49-F238E27FC236}">
                <a16:creationId xmlns:a16="http://schemas.microsoft.com/office/drawing/2014/main" id="{7ABC26FF-B18E-403F-A113-7D3E68BA9938}"/>
              </a:ext>
            </a:extLst>
          </p:cNvPr>
          <p:cNvPicPr>
            <a:picLocks noChangeAspect="1"/>
          </p:cNvPicPr>
          <p:nvPr/>
        </p:nvPicPr>
        <p:blipFill>
          <a:blip r:embed="rId3"/>
          <a:stretch>
            <a:fillRect/>
          </a:stretch>
        </p:blipFill>
        <p:spPr>
          <a:xfrm>
            <a:off x="73261" y="2357072"/>
            <a:ext cx="6209432" cy="4258561"/>
          </a:xfrm>
          <a:prstGeom prst="rect">
            <a:avLst/>
          </a:prstGeom>
          <a:ln>
            <a:solidFill>
              <a:schemeClr val="tx1"/>
            </a:solidFill>
          </a:ln>
        </p:spPr>
      </p:pic>
      <p:pic>
        <p:nvPicPr>
          <p:cNvPr id="12" name="Content Placeholder 3">
            <a:extLst>
              <a:ext uri="{FF2B5EF4-FFF2-40B4-BE49-F238E27FC236}">
                <a16:creationId xmlns:a16="http://schemas.microsoft.com/office/drawing/2014/main" id="{CAE145AC-481A-4A64-8D0E-E8EB4BB55B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63" r="6458"/>
          <a:stretch/>
        </p:blipFill>
        <p:spPr>
          <a:xfrm>
            <a:off x="6390756" y="3190622"/>
            <a:ext cx="5699399" cy="2591460"/>
          </a:xfrm>
          <a:prstGeom prst="rect">
            <a:avLst/>
          </a:prstGeom>
          <a:ln>
            <a:solidFill>
              <a:schemeClr val="tx1"/>
            </a:solidFill>
          </a:ln>
        </p:spPr>
      </p:pic>
      <p:sp>
        <p:nvSpPr>
          <p:cNvPr id="2" name="TextBox 1">
            <a:extLst>
              <a:ext uri="{FF2B5EF4-FFF2-40B4-BE49-F238E27FC236}">
                <a16:creationId xmlns:a16="http://schemas.microsoft.com/office/drawing/2014/main" id="{49E4BF6A-B2A3-1EDD-8156-1B25854C7966}"/>
              </a:ext>
            </a:extLst>
          </p:cNvPr>
          <p:cNvSpPr txBox="1"/>
          <p:nvPr/>
        </p:nvSpPr>
        <p:spPr>
          <a:xfrm>
            <a:off x="2722127" y="274613"/>
            <a:ext cx="6747745" cy="830997"/>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sz="4800" dirty="0"/>
              <a:t>Effects of Fire: Case Study</a:t>
            </a:r>
          </a:p>
        </p:txBody>
      </p:sp>
    </p:spTree>
    <p:extLst>
      <p:ext uri="{BB962C8B-B14F-4D97-AF65-F5344CB8AC3E}">
        <p14:creationId xmlns:p14="http://schemas.microsoft.com/office/powerpoint/2010/main" val="1176999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EEDF31-A274-49ED-89FC-37A2CA56A862}"/>
              </a:ext>
            </a:extLst>
          </p:cNvPr>
          <p:cNvSpPr txBox="1"/>
          <p:nvPr/>
        </p:nvSpPr>
        <p:spPr>
          <a:xfrm>
            <a:off x="1392265" y="1233182"/>
            <a:ext cx="4703735" cy="3139321"/>
          </a:xfrm>
          <a:prstGeom prst="rect">
            <a:avLst/>
          </a:prstGeom>
          <a:noFill/>
        </p:spPr>
        <p:txBody>
          <a:bodyPr wrap="square" rtlCol="0">
            <a:spAutoFit/>
          </a:bodyPr>
          <a:lstStyle/>
          <a:p>
            <a:r>
              <a:rPr lang="en-US" dirty="0"/>
              <a:t>“Even as grazing causes gradual declines in forest cover, however, it protects forests from rapid loss to destructive fires by reducing the ability of grass fuels to carry fire.</a:t>
            </a:r>
          </a:p>
          <a:p>
            <a:endParaRPr lang="en-US" dirty="0"/>
          </a:p>
          <a:p>
            <a:r>
              <a:rPr lang="en-US" dirty="0"/>
              <a:t>Grazing in drier areas reduces the risk of fire not only by controlling the accumulation of fuels, but also by controlling the spread of more flammable grass species.” (i.e. fountain grass)</a:t>
            </a:r>
          </a:p>
          <a:p>
            <a:endParaRPr lang="en-US" dirty="0"/>
          </a:p>
          <a:p>
            <a:pPr algn="r"/>
            <a:r>
              <a:rPr lang="en-US" dirty="0"/>
              <a:t>Blackmore and </a:t>
            </a:r>
            <a:r>
              <a:rPr lang="en-US" dirty="0" err="1"/>
              <a:t>Vitousek</a:t>
            </a:r>
            <a:r>
              <a:rPr lang="en-US" dirty="0"/>
              <a:t> 2000</a:t>
            </a:r>
          </a:p>
        </p:txBody>
      </p:sp>
      <p:sp>
        <p:nvSpPr>
          <p:cNvPr id="14" name="Subtitle 2">
            <a:extLst>
              <a:ext uri="{FF2B5EF4-FFF2-40B4-BE49-F238E27FC236}">
                <a16:creationId xmlns:a16="http://schemas.microsoft.com/office/drawing/2014/main" id="{CD4C2D74-A063-4FD3-8FE8-C9D20A7A46E0}"/>
              </a:ext>
            </a:extLst>
          </p:cNvPr>
          <p:cNvSpPr txBox="1">
            <a:spLocks/>
          </p:cNvSpPr>
          <p:nvPr/>
        </p:nvSpPr>
        <p:spPr>
          <a:xfrm>
            <a:off x="2238703" y="221394"/>
            <a:ext cx="7714594" cy="1011788"/>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Literature Review</a:t>
            </a:r>
            <a:endParaRPr lang="en-US" sz="4000" dirty="0"/>
          </a:p>
          <a:p>
            <a:endParaRPr lang="en-US" sz="3200" dirty="0"/>
          </a:p>
        </p:txBody>
      </p:sp>
      <p:pic>
        <p:nvPicPr>
          <p:cNvPr id="2" name="Picture 1">
            <a:extLst>
              <a:ext uri="{FF2B5EF4-FFF2-40B4-BE49-F238E27FC236}">
                <a16:creationId xmlns:a16="http://schemas.microsoft.com/office/drawing/2014/main" id="{7A1EF924-8650-6012-6A43-B483D7F33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202" y="4578550"/>
            <a:ext cx="6082089" cy="2008327"/>
          </a:xfrm>
          <a:prstGeom prst="rect">
            <a:avLst/>
          </a:prstGeom>
          <a:ln>
            <a:solidFill>
              <a:schemeClr val="accent1"/>
            </a:solidFill>
          </a:ln>
        </p:spPr>
      </p:pic>
      <p:pic>
        <p:nvPicPr>
          <p:cNvPr id="4" name="Picture 2" descr="https://preview.redd.it/3ezfgw7hfyd11.jpg?width=640&amp;crop=smart&amp;auto=webp&amp;s=1fda8213bbb0ab08a7df5a86fdc090fc24a92ada">
            <a:extLst>
              <a:ext uri="{FF2B5EF4-FFF2-40B4-BE49-F238E27FC236}">
                <a16:creationId xmlns:a16="http://schemas.microsoft.com/office/drawing/2014/main" id="{660DAE8A-3AD1-F086-AA82-6B13ED858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254" y="1382233"/>
            <a:ext cx="3904687" cy="52046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1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BF4A695-5D6D-42A0-8289-254794343084}"/>
              </a:ext>
            </a:extLst>
          </p:cNvPr>
          <p:cNvSpPr>
            <a:spLocks noChangeArrowheads="1"/>
          </p:cNvSpPr>
          <p:nvPr/>
        </p:nvSpPr>
        <p:spPr bwMode="auto">
          <a:xfrm>
            <a:off x="2325756" y="1143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4F49F5A7-4709-45E6-AD0D-DA9C8DFBA698}"/>
              </a:ext>
            </a:extLst>
          </p:cNvPr>
          <p:cNvSpPr txBox="1"/>
          <p:nvPr/>
        </p:nvSpPr>
        <p:spPr>
          <a:xfrm>
            <a:off x="550908" y="1233182"/>
            <a:ext cx="4752753" cy="4524315"/>
          </a:xfrm>
          <a:prstGeom prst="rect">
            <a:avLst/>
          </a:prstGeom>
          <a:noFill/>
        </p:spPr>
        <p:txBody>
          <a:bodyPr wrap="square" rtlCol="0">
            <a:spAutoFit/>
          </a:bodyPr>
          <a:lstStyle/>
          <a:p>
            <a:r>
              <a:rPr lang="en-US" sz="2400" dirty="0"/>
              <a:t>Manual control of invasive grasses would cost ~$4.6 million annually at </a:t>
            </a:r>
            <a:r>
              <a:rPr lang="pl-PL" sz="2400" dirty="0"/>
              <a:t>Pu‘u</a:t>
            </a:r>
            <a:r>
              <a:rPr lang="en-US" sz="2400" dirty="0"/>
              <a:t> </a:t>
            </a:r>
            <a:r>
              <a:rPr lang="pl-PL" sz="2400" dirty="0"/>
              <a:t>Wa‘awa‘a</a:t>
            </a:r>
            <a:r>
              <a:rPr lang="en-US" sz="2400" dirty="0"/>
              <a:t> </a:t>
            </a:r>
          </a:p>
          <a:p>
            <a:endParaRPr lang="en-US" sz="2400" dirty="0"/>
          </a:p>
          <a:p>
            <a:pPr algn="r"/>
            <a:r>
              <a:rPr lang="en-US" sz="2400" dirty="0"/>
              <a:t>- Wada et. al. 2017</a:t>
            </a:r>
          </a:p>
          <a:p>
            <a:pPr algn="r"/>
            <a:endParaRPr lang="en-US" sz="2400" dirty="0"/>
          </a:p>
          <a:p>
            <a:pPr algn="r"/>
            <a:r>
              <a:rPr lang="en-US" sz="2400" dirty="0"/>
              <a:t>Estimating Cost-Effectiveness of Hawaiian Dry Forest Restoration Using Spatial Changes in Water Yield and Landscape Flammability under Climate Change</a:t>
            </a:r>
          </a:p>
          <a:p>
            <a:pPr algn="r"/>
            <a:r>
              <a:rPr lang="en-US" sz="2400" dirty="0"/>
              <a:t> </a:t>
            </a:r>
          </a:p>
        </p:txBody>
      </p:sp>
      <p:pic>
        <p:nvPicPr>
          <p:cNvPr id="8" name="Picture 4" descr="https://www.hawaiitribune-herald.com/wp-content/uploads/2018/08/web1_190-Fire-Friday_0051.jpg">
            <a:extLst>
              <a:ext uri="{FF2B5EF4-FFF2-40B4-BE49-F238E27FC236}">
                <a16:creationId xmlns:a16="http://schemas.microsoft.com/office/drawing/2014/main" id="{ED9DF86F-1644-4C73-9F6D-3F6B21525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861" y="1600200"/>
            <a:ext cx="6079628" cy="40467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DFC0C03E-D87B-7E2A-A558-A3B5F5DF7EEC}"/>
              </a:ext>
            </a:extLst>
          </p:cNvPr>
          <p:cNvSpPr txBox="1">
            <a:spLocks/>
          </p:cNvSpPr>
          <p:nvPr/>
        </p:nvSpPr>
        <p:spPr>
          <a:xfrm>
            <a:off x="2238703" y="221394"/>
            <a:ext cx="7714594" cy="1011788"/>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Literature Review</a:t>
            </a:r>
            <a:endParaRPr lang="en-US" sz="4000" dirty="0"/>
          </a:p>
          <a:p>
            <a:endParaRPr lang="en-US" sz="3200" dirty="0"/>
          </a:p>
        </p:txBody>
      </p:sp>
    </p:spTree>
    <p:extLst>
      <p:ext uri="{BB962C8B-B14F-4D97-AF65-F5344CB8AC3E}">
        <p14:creationId xmlns:p14="http://schemas.microsoft.com/office/powerpoint/2010/main" val="297980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BF4A695-5D6D-42A0-8289-254794343084}"/>
              </a:ext>
            </a:extLst>
          </p:cNvPr>
          <p:cNvSpPr>
            <a:spLocks noChangeArrowheads="1"/>
          </p:cNvSpPr>
          <p:nvPr/>
        </p:nvSpPr>
        <p:spPr bwMode="auto">
          <a:xfrm>
            <a:off x="2325756" y="1143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28435064-2A5C-44CC-A1C4-B258ACD9025A}"/>
              </a:ext>
            </a:extLst>
          </p:cNvPr>
          <p:cNvSpPr txBox="1"/>
          <p:nvPr/>
        </p:nvSpPr>
        <p:spPr>
          <a:xfrm>
            <a:off x="269512" y="1730750"/>
            <a:ext cx="5177834" cy="3785652"/>
          </a:xfrm>
          <a:prstGeom prst="rect">
            <a:avLst/>
          </a:prstGeom>
          <a:noFill/>
        </p:spPr>
        <p:txBody>
          <a:bodyPr wrap="square" rtlCol="0">
            <a:spAutoFit/>
          </a:bodyPr>
          <a:lstStyle/>
          <a:p>
            <a:r>
              <a:rPr lang="en-US" sz="2400" dirty="0"/>
              <a:t>Livestock grazing, when proper stocking rates are implemented, is a cost-effective tool for fuel load management in </a:t>
            </a:r>
            <a:r>
              <a:rPr lang="pl-PL" sz="2400" dirty="0"/>
              <a:t>Pu‘u</a:t>
            </a:r>
            <a:r>
              <a:rPr lang="en-US" sz="2400" dirty="0"/>
              <a:t> </a:t>
            </a:r>
            <a:r>
              <a:rPr lang="en-US" sz="2400" dirty="0" err="1"/>
              <a:t>Anahulu</a:t>
            </a:r>
            <a:endParaRPr lang="en-US" sz="2400" dirty="0"/>
          </a:p>
          <a:p>
            <a:endParaRPr lang="en-US" sz="2400" dirty="0"/>
          </a:p>
          <a:p>
            <a:pPr algn="r"/>
            <a:r>
              <a:rPr lang="en-US" sz="2400" dirty="0"/>
              <a:t>Castillo et. al. 2007</a:t>
            </a:r>
          </a:p>
          <a:p>
            <a:pPr algn="r"/>
            <a:endParaRPr lang="en-US" sz="2400" dirty="0"/>
          </a:p>
          <a:p>
            <a:pPr algn="r"/>
            <a:r>
              <a:rPr lang="en-US" sz="2400" dirty="0"/>
              <a:t>Effects of Cattle Grazing, Glyphosate, and Prescribed Burning on </a:t>
            </a:r>
            <a:r>
              <a:rPr lang="en-US" sz="2400" dirty="0" err="1"/>
              <a:t>Fountaingrass</a:t>
            </a:r>
            <a:r>
              <a:rPr lang="en-US" sz="2400" dirty="0"/>
              <a:t> Fuel Loading in Hawaii</a:t>
            </a:r>
          </a:p>
        </p:txBody>
      </p:sp>
      <p:pic>
        <p:nvPicPr>
          <p:cNvPr id="8" name="Picture 4" descr="https://www.hawaiitribune-herald.com/wp-content/uploads/2018/08/web1_190-Fire-Friday_0051.jpg">
            <a:extLst>
              <a:ext uri="{FF2B5EF4-FFF2-40B4-BE49-F238E27FC236}">
                <a16:creationId xmlns:a16="http://schemas.microsoft.com/office/drawing/2014/main" id="{ED9DF86F-1644-4C73-9F6D-3F6B21525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861" y="1600200"/>
            <a:ext cx="6079628" cy="40467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DFC0C03E-D87B-7E2A-A558-A3B5F5DF7EEC}"/>
              </a:ext>
            </a:extLst>
          </p:cNvPr>
          <p:cNvSpPr txBox="1">
            <a:spLocks/>
          </p:cNvSpPr>
          <p:nvPr/>
        </p:nvSpPr>
        <p:spPr>
          <a:xfrm>
            <a:off x="2238703" y="221394"/>
            <a:ext cx="7714594" cy="1011788"/>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Literature Review</a:t>
            </a:r>
            <a:endParaRPr lang="en-US" sz="4000" dirty="0"/>
          </a:p>
          <a:p>
            <a:endParaRPr lang="en-US" sz="3200" dirty="0"/>
          </a:p>
        </p:txBody>
      </p:sp>
    </p:spTree>
    <p:extLst>
      <p:ext uri="{BB962C8B-B14F-4D97-AF65-F5344CB8AC3E}">
        <p14:creationId xmlns:p14="http://schemas.microsoft.com/office/powerpoint/2010/main" val="194695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1" descr="cid:image003.png@01D5002A.AAB235D0">
            <a:extLst>
              <a:ext uri="{FF2B5EF4-FFF2-40B4-BE49-F238E27FC236}">
                <a16:creationId xmlns:a16="http://schemas.microsoft.com/office/drawing/2014/main" id="{ACCC964A-17BC-42A0-84E7-B982495AE60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28968" y="1435397"/>
            <a:ext cx="6960781" cy="53595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13AC9FC5-48F0-4D32-B512-60ED80525EB8}"/>
              </a:ext>
            </a:extLst>
          </p:cNvPr>
          <p:cNvSpPr txBox="1">
            <a:spLocks/>
          </p:cNvSpPr>
          <p:nvPr/>
        </p:nvSpPr>
        <p:spPr>
          <a:xfrm>
            <a:off x="2238703" y="221394"/>
            <a:ext cx="7714594" cy="3510634"/>
          </a:xfrm>
          <a:prstGeom prst="rect">
            <a:avLst/>
          </a:prstGeom>
          <a:no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THREAT:   Fire</a:t>
            </a:r>
          </a:p>
          <a:p>
            <a:r>
              <a:rPr lang="en-US" sz="4000" dirty="0"/>
              <a:t>Mitigation: Cattle/Ungulate Grazing</a:t>
            </a:r>
          </a:p>
          <a:p>
            <a:endParaRPr lang="en-US" sz="3200" dirty="0"/>
          </a:p>
        </p:txBody>
      </p:sp>
      <p:sp>
        <p:nvSpPr>
          <p:cNvPr id="5" name="Oval 4">
            <a:extLst>
              <a:ext uri="{FF2B5EF4-FFF2-40B4-BE49-F238E27FC236}">
                <a16:creationId xmlns:a16="http://schemas.microsoft.com/office/drawing/2014/main" id="{87376E46-E274-4AAE-BCBB-AE24D10A7274}"/>
              </a:ext>
            </a:extLst>
          </p:cNvPr>
          <p:cNvSpPr/>
          <p:nvPr/>
        </p:nvSpPr>
        <p:spPr>
          <a:xfrm>
            <a:off x="7017488" y="4157330"/>
            <a:ext cx="1329070" cy="108452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2342F83-2E70-42F0-96B1-38A46E4A3339}"/>
              </a:ext>
            </a:extLst>
          </p:cNvPr>
          <p:cNvCxnSpPr>
            <a:cxnSpLocks/>
            <a:stCxn id="12" idx="3"/>
          </p:cNvCxnSpPr>
          <p:nvPr/>
        </p:nvCxnSpPr>
        <p:spPr>
          <a:xfrm>
            <a:off x="4438541" y="4157330"/>
            <a:ext cx="2790265" cy="6265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28435064-2A5C-44CC-A1C4-B258ACD9025A}"/>
              </a:ext>
            </a:extLst>
          </p:cNvPr>
          <p:cNvSpPr txBox="1"/>
          <p:nvPr/>
        </p:nvSpPr>
        <p:spPr>
          <a:xfrm>
            <a:off x="174730" y="1556618"/>
            <a:ext cx="4263811" cy="5201424"/>
          </a:xfrm>
          <a:prstGeom prst="rect">
            <a:avLst/>
          </a:prstGeom>
          <a:noFill/>
        </p:spPr>
        <p:txBody>
          <a:bodyPr wrap="square" rtlCol="0">
            <a:spAutoFit/>
          </a:bodyPr>
          <a:lstStyle/>
          <a:p>
            <a:r>
              <a:rPr lang="en-US" sz="2000" dirty="0"/>
              <a:t>Cattle Grazing: DOFAW issues 3 annual grazing permits in PWW for fuel control. In the circled area there are currently ~1,000 head of cattle. We are exploring the possibility of moving cattle into Puu Anahulu and implementing proper stocking rates in PWW Makai. Completed a $5 million water improvement CIP project which will help us increase the stocking rate below the highway.</a:t>
            </a:r>
          </a:p>
          <a:p>
            <a:endParaRPr lang="en-US" sz="2000" dirty="0"/>
          </a:p>
          <a:p>
            <a:endParaRPr lang="en-US" sz="2000" dirty="0"/>
          </a:p>
          <a:p>
            <a:endParaRPr lang="en-US" sz="2400" dirty="0"/>
          </a:p>
          <a:p>
            <a:endParaRPr lang="en-US" sz="2400" dirty="0"/>
          </a:p>
          <a:p>
            <a:endParaRPr lang="en-US" sz="2400" dirty="0"/>
          </a:p>
        </p:txBody>
      </p:sp>
    </p:spTree>
    <p:extLst>
      <p:ext uri="{BB962C8B-B14F-4D97-AF65-F5344CB8AC3E}">
        <p14:creationId xmlns:p14="http://schemas.microsoft.com/office/powerpoint/2010/main" val="127977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760FF71C-AF18-4B8E-8AD1-1D16FBC192D5}"/>
              </a:ext>
            </a:extLst>
          </p:cNvPr>
          <p:cNvSpPr>
            <a:spLocks noGrp="1"/>
          </p:cNvSpPr>
          <p:nvPr>
            <p:ph type="subTitle" idx="1"/>
          </p:nvPr>
        </p:nvSpPr>
        <p:spPr>
          <a:xfrm>
            <a:off x="4288028" y="202019"/>
            <a:ext cx="3615943" cy="616687"/>
          </a:xfrm>
          <a:noFill/>
          <a:ln>
            <a:noFill/>
          </a:ln>
        </p:spPr>
        <p:txBody>
          <a:bodyPr>
            <a:noAutofit/>
          </a:bodyPr>
          <a:lstStyle/>
          <a:p>
            <a:r>
              <a:rPr lang="en-US" sz="4000" dirty="0"/>
              <a:t>THREAT:   Fire</a:t>
            </a:r>
          </a:p>
        </p:txBody>
      </p:sp>
      <p:pic>
        <p:nvPicPr>
          <p:cNvPr id="9" name="Content Placeholder 16">
            <a:extLst>
              <a:ext uri="{FF2B5EF4-FFF2-40B4-BE49-F238E27FC236}">
                <a16:creationId xmlns:a16="http://schemas.microsoft.com/office/drawing/2014/main" id="{2AD18D7D-39A0-489A-A6A6-710477FF6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284" y="1172952"/>
            <a:ext cx="7083818" cy="5473859"/>
          </a:xfrm>
          <a:prstGeom prst="rect">
            <a:avLst/>
          </a:prstGeom>
          <a:ln>
            <a:solidFill>
              <a:schemeClr val="tx1"/>
            </a:solidFill>
          </a:ln>
        </p:spPr>
      </p:pic>
      <p:pic>
        <p:nvPicPr>
          <p:cNvPr id="17" name="Picture 16">
            <a:extLst>
              <a:ext uri="{FF2B5EF4-FFF2-40B4-BE49-F238E27FC236}">
                <a16:creationId xmlns:a16="http://schemas.microsoft.com/office/drawing/2014/main" id="{1D7BB5D7-2961-4B6E-BA05-54F0511F1FB8}"/>
              </a:ext>
            </a:extLst>
          </p:cNvPr>
          <p:cNvPicPr>
            <a:picLocks noChangeAspect="1"/>
          </p:cNvPicPr>
          <p:nvPr/>
        </p:nvPicPr>
        <p:blipFill>
          <a:blip r:embed="rId3"/>
          <a:stretch>
            <a:fillRect/>
          </a:stretch>
        </p:blipFill>
        <p:spPr>
          <a:xfrm>
            <a:off x="720966" y="1172953"/>
            <a:ext cx="3004351" cy="1936584"/>
          </a:xfrm>
          <a:prstGeom prst="rect">
            <a:avLst/>
          </a:prstGeom>
          <a:solidFill>
            <a:schemeClr val="bg1"/>
          </a:solidFill>
        </p:spPr>
      </p:pic>
      <p:graphicFrame>
        <p:nvGraphicFramePr>
          <p:cNvPr id="5" name="Object 4">
            <a:extLst>
              <a:ext uri="{FF2B5EF4-FFF2-40B4-BE49-F238E27FC236}">
                <a16:creationId xmlns:a16="http://schemas.microsoft.com/office/drawing/2014/main" id="{4B33C475-02CF-42C1-8BF2-2409070A2A0E}"/>
              </a:ext>
            </a:extLst>
          </p:cNvPr>
          <p:cNvGraphicFramePr>
            <a:graphicFrameLocks noChangeAspect="1"/>
          </p:cNvGraphicFramePr>
          <p:nvPr>
            <p:extLst>
              <p:ext uri="{D42A27DB-BD31-4B8C-83A1-F6EECF244321}">
                <p14:modId xmlns:p14="http://schemas.microsoft.com/office/powerpoint/2010/main" val="1157057290"/>
              </p:ext>
            </p:extLst>
          </p:nvPr>
        </p:nvGraphicFramePr>
        <p:xfrm>
          <a:off x="720966" y="3186378"/>
          <a:ext cx="3004351" cy="3469603"/>
        </p:xfrm>
        <a:graphic>
          <a:graphicData uri="http://schemas.openxmlformats.org/presentationml/2006/ole">
            <mc:AlternateContent xmlns:mc="http://schemas.openxmlformats.org/markup-compatibility/2006">
              <mc:Choice xmlns:v="urn:schemas-microsoft-com:vml" Requires="v">
                <p:oleObj name="Worksheet" r:id="rId4" imgW="4734059" imgH="5229398" progId="Excel.Sheet.12">
                  <p:embed/>
                </p:oleObj>
              </mc:Choice>
              <mc:Fallback>
                <p:oleObj name="Worksheet" r:id="rId4" imgW="4734059" imgH="5229398" progId="Excel.Sheet.12">
                  <p:embed/>
                  <p:pic>
                    <p:nvPicPr>
                      <p:cNvPr id="5" name="Object 4">
                        <a:extLst>
                          <a:ext uri="{FF2B5EF4-FFF2-40B4-BE49-F238E27FC236}">
                            <a16:creationId xmlns:a16="http://schemas.microsoft.com/office/drawing/2014/main" id="{9D372129-833B-4F8C-A370-8610A7CF632D}"/>
                          </a:ext>
                        </a:extLst>
                      </p:cNvPr>
                      <p:cNvPicPr/>
                      <p:nvPr/>
                    </p:nvPicPr>
                    <p:blipFill>
                      <a:blip r:embed="rId5"/>
                      <a:stretch>
                        <a:fillRect/>
                      </a:stretch>
                    </p:blipFill>
                    <p:spPr>
                      <a:xfrm>
                        <a:off x="720966" y="3186378"/>
                        <a:ext cx="3004351" cy="3469603"/>
                      </a:xfrm>
                      <a:prstGeom prst="rect">
                        <a:avLst/>
                      </a:prstGeom>
                    </p:spPr>
                  </p:pic>
                </p:oleObj>
              </mc:Fallback>
            </mc:AlternateContent>
          </a:graphicData>
        </a:graphic>
      </p:graphicFrame>
    </p:spTree>
    <p:extLst>
      <p:ext uri="{BB962C8B-B14F-4D97-AF65-F5344CB8AC3E}">
        <p14:creationId xmlns:p14="http://schemas.microsoft.com/office/powerpoint/2010/main" val="1305241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0968AE6-E783-4690-94CE-3E840B9F035B}"/>
              </a:ext>
            </a:extLst>
          </p:cNvPr>
          <p:cNvGrpSpPr/>
          <p:nvPr/>
        </p:nvGrpSpPr>
        <p:grpSpPr>
          <a:xfrm>
            <a:off x="834161" y="1356649"/>
            <a:ext cx="10523678" cy="4420517"/>
            <a:chOff x="834161" y="1450488"/>
            <a:chExt cx="10523678" cy="4420517"/>
          </a:xfrm>
        </p:grpSpPr>
        <p:pic>
          <p:nvPicPr>
            <p:cNvPr id="3078" name="Picture 6" descr="Pig Digging">
              <a:extLst>
                <a:ext uri="{FF2B5EF4-FFF2-40B4-BE49-F238E27FC236}">
                  <a16:creationId xmlns:a16="http://schemas.microsoft.com/office/drawing/2014/main" id="{E7F08111-F2F7-43A0-A4D0-11065FF394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54" b="43433"/>
            <a:stretch/>
          </p:blipFill>
          <p:spPr bwMode="auto">
            <a:xfrm>
              <a:off x="5071339" y="4191923"/>
              <a:ext cx="6286500" cy="1679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3D3A6B-D78D-4A85-8DFC-65E26938FC72}"/>
                </a:ext>
              </a:extLst>
            </p:cNvPr>
            <p:cNvPicPr>
              <a:picLocks noChangeAspect="1"/>
            </p:cNvPicPr>
            <p:nvPr/>
          </p:nvPicPr>
          <p:blipFill rotWithShape="1">
            <a:blip r:embed="rId3">
              <a:extLst>
                <a:ext uri="{28A0092B-C50C-407E-A947-70E740481C1C}">
                  <a14:useLocalDpi xmlns:a14="http://schemas.microsoft.com/office/drawing/2010/main" val="0"/>
                </a:ext>
              </a:extLst>
            </a:blip>
            <a:srcRect t="19272"/>
            <a:stretch/>
          </p:blipFill>
          <p:spPr>
            <a:xfrm>
              <a:off x="834161" y="3701591"/>
              <a:ext cx="4178132" cy="2169414"/>
            </a:xfrm>
            <a:prstGeom prst="rect">
              <a:avLst/>
            </a:prstGeom>
            <a:ln>
              <a:solidFill>
                <a:schemeClr val="tx1"/>
              </a:solidFill>
            </a:ln>
          </p:spPr>
        </p:pic>
        <p:pic>
          <p:nvPicPr>
            <p:cNvPr id="3076" name="Picture 4" descr="Image result for cattle grazing puu waawaa">
              <a:extLst>
                <a:ext uri="{FF2B5EF4-FFF2-40B4-BE49-F238E27FC236}">
                  <a16:creationId xmlns:a16="http://schemas.microsoft.com/office/drawing/2014/main" id="{43A5EDE3-2755-44FD-80E3-9825E5DECB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52" b="23857"/>
            <a:stretch/>
          </p:blipFill>
          <p:spPr bwMode="auto">
            <a:xfrm>
              <a:off x="5071339" y="1450488"/>
              <a:ext cx="6286500" cy="2649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1884458-D44D-4893-86C3-248A83E10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161" y="1450488"/>
              <a:ext cx="4178132" cy="2169414"/>
            </a:xfrm>
            <a:prstGeom prst="rect">
              <a:avLst/>
            </a:prstGeom>
            <a:ln>
              <a:solidFill>
                <a:schemeClr val="tx1"/>
              </a:solidFill>
            </a:ln>
          </p:spPr>
        </p:pic>
      </p:grpSp>
      <p:sp>
        <p:nvSpPr>
          <p:cNvPr id="5" name="Subtitle 2">
            <a:extLst>
              <a:ext uri="{FF2B5EF4-FFF2-40B4-BE49-F238E27FC236}">
                <a16:creationId xmlns:a16="http://schemas.microsoft.com/office/drawing/2014/main" id="{4BBA2A6E-1A4D-C117-9C10-77D3A863A3A1}"/>
              </a:ext>
            </a:extLst>
          </p:cNvPr>
          <p:cNvSpPr txBox="1">
            <a:spLocks/>
          </p:cNvSpPr>
          <p:nvPr/>
        </p:nvSpPr>
        <p:spPr>
          <a:xfrm>
            <a:off x="1524000" y="124242"/>
            <a:ext cx="9144000" cy="1681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t>Current Strategies: Ungulate Removal</a:t>
            </a:r>
          </a:p>
        </p:txBody>
      </p:sp>
    </p:spTree>
    <p:extLst>
      <p:ext uri="{BB962C8B-B14F-4D97-AF65-F5344CB8AC3E}">
        <p14:creationId xmlns:p14="http://schemas.microsoft.com/office/powerpoint/2010/main" val="397692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EE79B0-C9D8-4096-89C2-7492B2B65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59" y="1129661"/>
            <a:ext cx="8165753" cy="5283723"/>
          </a:xfrm>
          <a:prstGeom prst="rect">
            <a:avLst/>
          </a:prstGeom>
        </p:spPr>
      </p:pic>
      <p:sp>
        <p:nvSpPr>
          <p:cNvPr id="8" name="TextBox 7">
            <a:extLst>
              <a:ext uri="{FF2B5EF4-FFF2-40B4-BE49-F238E27FC236}">
                <a16:creationId xmlns:a16="http://schemas.microsoft.com/office/drawing/2014/main" id="{90FD3C98-315C-4E67-88EF-F102F528A61B}"/>
              </a:ext>
            </a:extLst>
          </p:cNvPr>
          <p:cNvSpPr txBox="1"/>
          <p:nvPr/>
        </p:nvSpPr>
        <p:spPr>
          <a:xfrm>
            <a:off x="211580" y="1205705"/>
            <a:ext cx="3633080" cy="3046988"/>
          </a:xfrm>
          <a:prstGeom prst="rect">
            <a:avLst/>
          </a:prstGeom>
          <a:noFill/>
        </p:spPr>
        <p:txBody>
          <a:bodyPr wrap="square" rtlCol="0">
            <a:spAutoFit/>
          </a:bodyPr>
          <a:lstStyle/>
          <a:p>
            <a:r>
              <a:rPr lang="en-US" sz="2400" dirty="0"/>
              <a:t>Fence ~8,000 acres of native forest (~50% of remaining native habitat).  80% of the known endangered plants are located in these fences. Remove all ungulates from within the fences. </a:t>
            </a:r>
          </a:p>
        </p:txBody>
      </p:sp>
      <p:sp>
        <p:nvSpPr>
          <p:cNvPr id="9" name="TextBox 8">
            <a:extLst>
              <a:ext uri="{FF2B5EF4-FFF2-40B4-BE49-F238E27FC236}">
                <a16:creationId xmlns:a16="http://schemas.microsoft.com/office/drawing/2014/main" id="{5876AE99-1CF3-4524-B7B8-12C924D1419C}"/>
              </a:ext>
            </a:extLst>
          </p:cNvPr>
          <p:cNvSpPr txBox="1"/>
          <p:nvPr/>
        </p:nvSpPr>
        <p:spPr>
          <a:xfrm>
            <a:off x="211580" y="4463101"/>
            <a:ext cx="3633080" cy="1569660"/>
          </a:xfrm>
          <a:prstGeom prst="rect">
            <a:avLst/>
          </a:prstGeom>
          <a:noFill/>
        </p:spPr>
        <p:txBody>
          <a:bodyPr wrap="square" rtlCol="0">
            <a:spAutoFit/>
          </a:bodyPr>
          <a:lstStyle/>
          <a:p>
            <a:r>
              <a:rPr lang="en-US" sz="2400" dirty="0"/>
              <a:t>Mitigation for endangered plants taken outside of fences through outplanting and habitat restoration.</a:t>
            </a:r>
          </a:p>
        </p:txBody>
      </p:sp>
      <p:sp>
        <p:nvSpPr>
          <p:cNvPr id="3" name="Subtitle 2">
            <a:extLst>
              <a:ext uri="{FF2B5EF4-FFF2-40B4-BE49-F238E27FC236}">
                <a16:creationId xmlns:a16="http://schemas.microsoft.com/office/drawing/2014/main" id="{9D572E9C-6737-1C6F-6830-28DF04FC5854}"/>
              </a:ext>
            </a:extLst>
          </p:cNvPr>
          <p:cNvSpPr>
            <a:spLocks noGrp="1"/>
          </p:cNvSpPr>
          <p:nvPr>
            <p:ph type="subTitle" idx="1"/>
          </p:nvPr>
        </p:nvSpPr>
        <p:spPr>
          <a:xfrm>
            <a:off x="1448499" y="3157422"/>
            <a:ext cx="9144000" cy="1655762"/>
          </a:xfrm>
        </p:spPr>
        <p:txBody>
          <a:bodyPr/>
          <a:lstStyle/>
          <a:p>
            <a:endParaRPr lang="en-US"/>
          </a:p>
        </p:txBody>
      </p:sp>
      <p:sp>
        <p:nvSpPr>
          <p:cNvPr id="5" name="Subtitle 2">
            <a:extLst>
              <a:ext uri="{FF2B5EF4-FFF2-40B4-BE49-F238E27FC236}">
                <a16:creationId xmlns:a16="http://schemas.microsoft.com/office/drawing/2014/main" id="{187920C7-9772-77A3-DB50-13407082E21B}"/>
              </a:ext>
            </a:extLst>
          </p:cNvPr>
          <p:cNvSpPr txBox="1">
            <a:spLocks/>
          </p:cNvSpPr>
          <p:nvPr/>
        </p:nvSpPr>
        <p:spPr>
          <a:xfrm>
            <a:off x="1524000" y="124242"/>
            <a:ext cx="9144000" cy="1681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t>Current Strategies: Ungulate Removal</a:t>
            </a:r>
          </a:p>
        </p:txBody>
      </p:sp>
    </p:spTree>
    <p:extLst>
      <p:ext uri="{BB962C8B-B14F-4D97-AF65-F5344CB8AC3E}">
        <p14:creationId xmlns:p14="http://schemas.microsoft.com/office/powerpoint/2010/main" val="331743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6BF507-22FE-479C-A964-43FB8B71AE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0924" y="2041750"/>
            <a:ext cx="3565053" cy="4753404"/>
          </a:xfrm>
          <a:prstGeom prst="rect">
            <a:avLst/>
          </a:prstGeom>
          <a:ln>
            <a:solidFill>
              <a:schemeClr val="tx1"/>
            </a:solidFill>
          </a:ln>
        </p:spPr>
      </p:pic>
      <p:pic>
        <p:nvPicPr>
          <p:cNvPr id="5" name="Picture 4">
            <a:extLst>
              <a:ext uri="{FF2B5EF4-FFF2-40B4-BE49-F238E27FC236}">
                <a16:creationId xmlns:a16="http://schemas.microsoft.com/office/drawing/2014/main" id="{09A5FAF3-FEFC-4E9B-80AE-A60B54720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97" y="964823"/>
            <a:ext cx="4992131" cy="3744099"/>
          </a:xfrm>
          <a:prstGeom prst="rect">
            <a:avLst/>
          </a:prstGeom>
          <a:ln>
            <a:solidFill>
              <a:schemeClr val="tx1"/>
            </a:solidFill>
          </a:ln>
        </p:spPr>
      </p:pic>
      <p:pic>
        <p:nvPicPr>
          <p:cNvPr id="6" name="Picture 2">
            <a:extLst>
              <a:ext uri="{FF2B5EF4-FFF2-40B4-BE49-F238E27FC236}">
                <a16:creationId xmlns:a16="http://schemas.microsoft.com/office/drawing/2014/main" id="{41C110F7-AC91-4E51-B010-1F103C83A7DE}"/>
              </a:ext>
            </a:extLst>
          </p:cNvPr>
          <p:cNvPicPr>
            <a:picLocks noChangeAspect="1" noChangeArrowheads="1"/>
          </p:cNvPicPr>
          <p:nvPr/>
        </p:nvPicPr>
        <p:blipFill>
          <a:blip r:embed="rId4" cstate="print"/>
          <a:srcRect/>
          <a:stretch>
            <a:fillRect/>
          </a:stretch>
        </p:blipFill>
        <p:spPr bwMode="auto">
          <a:xfrm>
            <a:off x="238897" y="4781003"/>
            <a:ext cx="2685535" cy="2014151"/>
          </a:xfrm>
          <a:prstGeom prst="rect">
            <a:avLst/>
          </a:prstGeom>
          <a:noFill/>
          <a:ln w="9525">
            <a:solidFill>
              <a:schemeClr val="tx1"/>
            </a:solidFill>
            <a:miter lim="800000"/>
            <a:headEnd/>
            <a:tailEnd/>
          </a:ln>
        </p:spPr>
      </p:pic>
      <p:pic>
        <p:nvPicPr>
          <p:cNvPr id="7" name="Picture 2">
            <a:extLst>
              <a:ext uri="{FF2B5EF4-FFF2-40B4-BE49-F238E27FC236}">
                <a16:creationId xmlns:a16="http://schemas.microsoft.com/office/drawing/2014/main" id="{5A2E7C04-5274-4C34-A8CB-0C471B270237}"/>
              </a:ext>
            </a:extLst>
          </p:cNvPr>
          <p:cNvPicPr>
            <a:picLocks noChangeAspect="1" noChangeArrowheads="1"/>
          </p:cNvPicPr>
          <p:nvPr/>
        </p:nvPicPr>
        <p:blipFill>
          <a:blip r:embed="rId5" cstate="print"/>
          <a:srcRect/>
          <a:stretch>
            <a:fillRect/>
          </a:stretch>
        </p:blipFill>
        <p:spPr bwMode="auto">
          <a:xfrm>
            <a:off x="5299192" y="4459978"/>
            <a:ext cx="3113568" cy="2335176"/>
          </a:xfrm>
          <a:prstGeom prst="rect">
            <a:avLst/>
          </a:prstGeom>
          <a:noFill/>
          <a:ln w="9525">
            <a:solidFill>
              <a:schemeClr val="tx1"/>
            </a:solidFill>
            <a:miter lim="800000"/>
            <a:headEnd/>
            <a:tailEnd/>
          </a:ln>
        </p:spPr>
      </p:pic>
      <p:pic>
        <p:nvPicPr>
          <p:cNvPr id="8" name="Picture 7">
            <a:extLst>
              <a:ext uri="{FF2B5EF4-FFF2-40B4-BE49-F238E27FC236}">
                <a16:creationId xmlns:a16="http://schemas.microsoft.com/office/drawing/2014/main" id="{5292D8A6-392A-467C-9B58-B394258DD8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52" b="33503"/>
          <a:stretch/>
        </p:blipFill>
        <p:spPr>
          <a:xfrm>
            <a:off x="5298116" y="964823"/>
            <a:ext cx="3115719" cy="3130381"/>
          </a:xfrm>
          <a:prstGeom prst="rect">
            <a:avLst/>
          </a:prstGeom>
          <a:ln>
            <a:solidFill>
              <a:schemeClr val="tx1"/>
            </a:solidFill>
          </a:ln>
        </p:spPr>
      </p:pic>
      <p:pic>
        <p:nvPicPr>
          <p:cNvPr id="9" name="Picture 4" descr="Image result for silver oak hawaii">
            <a:extLst>
              <a:ext uri="{FF2B5EF4-FFF2-40B4-BE49-F238E27FC236}">
                <a16:creationId xmlns:a16="http://schemas.microsoft.com/office/drawing/2014/main" id="{D456960C-0E92-40EE-855B-5A138C0DB4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945"/>
          <a:stretch/>
        </p:blipFill>
        <p:spPr bwMode="auto">
          <a:xfrm>
            <a:off x="2991521" y="4772191"/>
            <a:ext cx="2239507" cy="20167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Image result for castor bean hawaii">
            <a:extLst>
              <a:ext uri="{FF2B5EF4-FFF2-40B4-BE49-F238E27FC236}">
                <a16:creationId xmlns:a16="http://schemas.microsoft.com/office/drawing/2014/main" id="{02F9C38F-2C69-45D9-8E1D-ADFCC054D5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5426" b="29011"/>
          <a:stretch/>
        </p:blipFill>
        <p:spPr bwMode="auto">
          <a:xfrm>
            <a:off x="8481999" y="964825"/>
            <a:ext cx="3563978" cy="733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2A541121-39FE-B3B2-2D8C-C019960A8BEC}"/>
              </a:ext>
            </a:extLst>
          </p:cNvPr>
          <p:cNvSpPr txBox="1">
            <a:spLocks/>
          </p:cNvSpPr>
          <p:nvPr/>
        </p:nvSpPr>
        <p:spPr>
          <a:xfrm>
            <a:off x="1524000" y="124242"/>
            <a:ext cx="9144000" cy="1681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t>Current Strategies: Weed Control Removal</a:t>
            </a:r>
          </a:p>
        </p:txBody>
      </p:sp>
    </p:spTree>
    <p:extLst>
      <p:ext uri="{BB962C8B-B14F-4D97-AF65-F5344CB8AC3E}">
        <p14:creationId xmlns:p14="http://schemas.microsoft.com/office/powerpoint/2010/main" val="149026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2C958C-4D55-49AE-A473-DF60DE2CA8EB}"/>
              </a:ext>
            </a:extLst>
          </p:cNvPr>
          <p:cNvSpPr txBox="1"/>
          <p:nvPr/>
        </p:nvSpPr>
        <p:spPr>
          <a:xfrm>
            <a:off x="1076227" y="1294200"/>
            <a:ext cx="5551076" cy="4893647"/>
          </a:xfrm>
          <a:prstGeom prst="rect">
            <a:avLst/>
          </a:prstGeom>
          <a:noFill/>
        </p:spPr>
        <p:txBody>
          <a:bodyPr wrap="square" rtlCol="0">
            <a:spAutoFit/>
          </a:bodyPr>
          <a:lstStyle/>
          <a:p>
            <a:pPr marL="342900" indent="-342900">
              <a:buFont typeface="Arial" panose="020B0604020202020204" pitchFamily="34" charset="0"/>
              <a:buChar char="•"/>
            </a:pPr>
            <a:r>
              <a:rPr lang="en-US" sz="3200" dirty="0"/>
              <a:t>History</a:t>
            </a:r>
          </a:p>
          <a:p>
            <a:endParaRPr lang="en-US" sz="3200" dirty="0"/>
          </a:p>
          <a:p>
            <a:pPr marL="342900" indent="-342900">
              <a:buFont typeface="Arial" panose="020B0604020202020204" pitchFamily="34" charset="0"/>
              <a:buChar char="•"/>
            </a:pPr>
            <a:r>
              <a:rPr lang="en-US" sz="3200" dirty="0"/>
              <a:t>Effects of Fire: Case Study</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Literature Review</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Current Strategies</a:t>
            </a:r>
          </a:p>
          <a:p>
            <a:pPr marL="342900" indent="-342900">
              <a:buFont typeface="Arial" panose="020B0604020202020204" pitchFamily="34" charset="0"/>
              <a:buChar char="•"/>
            </a:pPr>
            <a:endParaRPr lang="en-US" sz="3200" dirty="0"/>
          </a:p>
          <a:p>
            <a:endParaRPr lang="en-US" sz="3200" dirty="0"/>
          </a:p>
          <a:p>
            <a:endParaRPr lang="en-US" sz="2400" dirty="0"/>
          </a:p>
        </p:txBody>
      </p:sp>
      <p:sp>
        <p:nvSpPr>
          <p:cNvPr id="5" name="TextBox 4">
            <a:extLst>
              <a:ext uri="{FF2B5EF4-FFF2-40B4-BE49-F238E27FC236}">
                <a16:creationId xmlns:a16="http://schemas.microsoft.com/office/drawing/2014/main" id="{5DCD02B5-F40A-445B-BA97-9701B413DACE}"/>
              </a:ext>
            </a:extLst>
          </p:cNvPr>
          <p:cNvSpPr txBox="1"/>
          <p:nvPr/>
        </p:nvSpPr>
        <p:spPr>
          <a:xfrm>
            <a:off x="1076227" y="292231"/>
            <a:ext cx="10039546" cy="769441"/>
          </a:xfrm>
          <a:prstGeom prst="rect">
            <a:avLst/>
          </a:prstGeom>
          <a:noFill/>
        </p:spPr>
        <p:txBody>
          <a:bodyPr wrap="square" rtlCol="0">
            <a:spAutoFit/>
          </a:bodyPr>
          <a:lstStyle/>
          <a:p>
            <a:pPr algn="ctr"/>
            <a:r>
              <a:rPr lang="en-US" sz="4400" dirty="0"/>
              <a:t>Overview </a:t>
            </a:r>
          </a:p>
        </p:txBody>
      </p:sp>
      <p:pic>
        <p:nvPicPr>
          <p:cNvPr id="6" name="Picture 5">
            <a:extLst>
              <a:ext uri="{FF2B5EF4-FFF2-40B4-BE49-F238E27FC236}">
                <a16:creationId xmlns:a16="http://schemas.microsoft.com/office/drawing/2014/main" id="{27063ACA-C55A-4E97-A25E-EB12223D32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185" y="1061672"/>
            <a:ext cx="4113933" cy="5323913"/>
          </a:xfrm>
          <a:prstGeom prst="rect">
            <a:avLst/>
          </a:prstGeom>
          <a:ln>
            <a:solidFill>
              <a:schemeClr val="tx1"/>
            </a:solidFill>
          </a:ln>
        </p:spPr>
      </p:pic>
    </p:spTree>
    <p:extLst>
      <p:ext uri="{BB962C8B-B14F-4D97-AF65-F5344CB8AC3E}">
        <p14:creationId xmlns:p14="http://schemas.microsoft.com/office/powerpoint/2010/main" val="3268550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EFDA72-0289-4831-A7EC-D0F48D163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69" y="1449912"/>
            <a:ext cx="5947717" cy="3965145"/>
          </a:xfrm>
          <a:prstGeom prst="rect">
            <a:avLst/>
          </a:prstGeom>
          <a:ln>
            <a:solidFill>
              <a:schemeClr val="tx1"/>
            </a:solidFill>
          </a:ln>
        </p:spPr>
      </p:pic>
      <p:pic>
        <p:nvPicPr>
          <p:cNvPr id="7" name="Picture 6">
            <a:extLst>
              <a:ext uri="{FF2B5EF4-FFF2-40B4-BE49-F238E27FC236}">
                <a16:creationId xmlns:a16="http://schemas.microsoft.com/office/drawing/2014/main" id="{83FAE944-A29C-4037-B985-24173ED88A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67"/>
          <a:stretch/>
        </p:blipFill>
        <p:spPr>
          <a:xfrm>
            <a:off x="6156682" y="1449912"/>
            <a:ext cx="5947717" cy="3958176"/>
          </a:xfrm>
          <a:prstGeom prst="rect">
            <a:avLst/>
          </a:prstGeom>
          <a:ln>
            <a:solidFill>
              <a:schemeClr val="tx1"/>
            </a:solidFill>
          </a:ln>
        </p:spPr>
      </p:pic>
      <p:sp>
        <p:nvSpPr>
          <p:cNvPr id="5" name="Subtitle 2">
            <a:extLst>
              <a:ext uri="{FF2B5EF4-FFF2-40B4-BE49-F238E27FC236}">
                <a16:creationId xmlns:a16="http://schemas.microsoft.com/office/drawing/2014/main" id="{8971C614-F240-BB0D-A1E8-30BFA2BC5FD5}"/>
              </a:ext>
            </a:extLst>
          </p:cNvPr>
          <p:cNvSpPr txBox="1">
            <a:spLocks/>
          </p:cNvSpPr>
          <p:nvPr/>
        </p:nvSpPr>
        <p:spPr>
          <a:xfrm>
            <a:off x="1524000" y="124242"/>
            <a:ext cx="9144000" cy="16811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t>Current Strategies: Weed Control Removal</a:t>
            </a:r>
          </a:p>
        </p:txBody>
      </p:sp>
    </p:spTree>
    <p:extLst>
      <p:ext uri="{BB962C8B-B14F-4D97-AF65-F5344CB8AC3E}">
        <p14:creationId xmlns:p14="http://schemas.microsoft.com/office/powerpoint/2010/main" val="386498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78C8491-1390-41DC-AAC9-02BCABA2EFC2}"/>
              </a:ext>
            </a:extLst>
          </p:cNvPr>
          <p:cNvSpPr>
            <a:spLocks noGrp="1"/>
          </p:cNvSpPr>
          <p:nvPr>
            <p:ph type="subTitle" idx="1"/>
          </p:nvPr>
        </p:nvSpPr>
        <p:spPr>
          <a:xfrm>
            <a:off x="1635032" y="380623"/>
            <a:ext cx="9144000" cy="1681162"/>
          </a:xfrm>
        </p:spPr>
        <p:txBody>
          <a:bodyPr>
            <a:normAutofit/>
          </a:bodyPr>
          <a:lstStyle/>
          <a:p>
            <a:r>
              <a:rPr lang="en-US" sz="4000" dirty="0"/>
              <a:t>Mahalo!</a:t>
            </a:r>
          </a:p>
        </p:txBody>
      </p:sp>
      <p:pic>
        <p:nvPicPr>
          <p:cNvPr id="6" name="Picture 5" descr="A picture containing mountain, grass, outdoor, nature&#10;&#10;Description automatically generated">
            <a:extLst>
              <a:ext uri="{FF2B5EF4-FFF2-40B4-BE49-F238E27FC236}">
                <a16:creationId xmlns:a16="http://schemas.microsoft.com/office/drawing/2014/main" id="{A55896FE-9D49-4482-A800-91793E847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436" y="1081032"/>
            <a:ext cx="7195127" cy="5396345"/>
          </a:xfrm>
          <a:prstGeom prst="rect">
            <a:avLst/>
          </a:prstGeom>
        </p:spPr>
      </p:pic>
    </p:spTree>
    <p:extLst>
      <p:ext uri="{BB962C8B-B14F-4D97-AF65-F5344CB8AC3E}">
        <p14:creationId xmlns:p14="http://schemas.microsoft.com/office/powerpoint/2010/main" val="3343118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FE17-CCFC-44C1-8AF7-156D50A6A88F}"/>
              </a:ext>
            </a:extLst>
          </p:cNvPr>
          <p:cNvSpPr>
            <a:spLocks noGrp="1"/>
          </p:cNvSpPr>
          <p:nvPr>
            <p:ph type="title"/>
          </p:nvPr>
        </p:nvSpPr>
        <p:spPr>
          <a:xfrm>
            <a:off x="609600" y="0"/>
            <a:ext cx="10972800" cy="1143000"/>
          </a:xfrm>
        </p:spPr>
        <p:txBody>
          <a:bodyPr/>
          <a:lstStyle/>
          <a:p>
            <a:r>
              <a:rPr lang="en-US" dirty="0"/>
              <a:t>Introduction and History</a:t>
            </a:r>
          </a:p>
        </p:txBody>
      </p:sp>
      <p:pic>
        <p:nvPicPr>
          <p:cNvPr id="7170" name="Picture 2" descr="https://modernhiker.com/wp-content/uploads/2016/12/puuwaawaa-cinder-cone-10.jpg">
            <a:extLst>
              <a:ext uri="{FF2B5EF4-FFF2-40B4-BE49-F238E27FC236}">
                <a16:creationId xmlns:a16="http://schemas.microsoft.com/office/drawing/2014/main" id="{B782DE79-BF5B-470F-A95A-3BE35A57F1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00" y="4221162"/>
            <a:ext cx="3543300"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s://modernhiker.com/wp-content/uploads/2016/12/puuwaawaa-cinder-cone-11.jpg">
            <a:extLst>
              <a:ext uri="{FF2B5EF4-FFF2-40B4-BE49-F238E27FC236}">
                <a16:creationId xmlns:a16="http://schemas.microsoft.com/office/drawing/2014/main" id="{834AF577-84A3-4981-B189-E0286A41FC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6700" y="4221162"/>
            <a:ext cx="3771900"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Posing for Animal Crackers in Pu'u Wa'awa'a on the northern flank of Hualalai Volcano on the Big Island of Hawaii.&#10;#animalcrackers #puuwaawaa #hualalai #hualalaivolcano #sheep #wildsheep #bigisland #hawaiiisland #bigislandhawaii #hawaiiwildlife">
            <a:extLst>
              <a:ext uri="{FF2B5EF4-FFF2-40B4-BE49-F238E27FC236}">
                <a16:creationId xmlns:a16="http://schemas.microsoft.com/office/drawing/2014/main" id="{A5A65BD5-706A-4C98-9D11-74E549417C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1500" y="4221162"/>
            <a:ext cx="3225800"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CE7EEB-46DF-44D7-9DED-6A55C0D9AE2F}"/>
              </a:ext>
            </a:extLst>
          </p:cNvPr>
          <p:cNvSpPr txBox="1"/>
          <p:nvPr/>
        </p:nvSpPr>
        <p:spPr>
          <a:xfrm>
            <a:off x="558800" y="1020901"/>
            <a:ext cx="11074400" cy="3170099"/>
          </a:xfrm>
          <a:prstGeom prst="rect">
            <a:avLst/>
          </a:prstGeom>
          <a:noFill/>
        </p:spPr>
        <p:txBody>
          <a:bodyPr wrap="square" rtlCol="0">
            <a:spAutoFit/>
          </a:bodyPr>
          <a:lstStyle/>
          <a:p>
            <a:pPr>
              <a:lnSpc>
                <a:spcPct val="150000"/>
              </a:lnSpc>
            </a:pPr>
            <a:r>
              <a:rPr lang="en-US" sz="2000" b="1" dirty="0"/>
              <a:t>1860’s - 1960</a:t>
            </a:r>
            <a:r>
              <a:rPr lang="en-US" sz="2000" dirty="0"/>
              <a:t>:Various goat, sheep, and cattle grazing in</a:t>
            </a:r>
            <a:r>
              <a:rPr lang="pl-PL" sz="2000" dirty="0"/>
              <a:t> Pu‘u Wa‘awa‘a</a:t>
            </a:r>
            <a:r>
              <a:rPr lang="en-US" sz="2000" dirty="0"/>
              <a:t>, cattle grazing in </a:t>
            </a:r>
            <a:r>
              <a:rPr lang="pl-PL" sz="2000" dirty="0"/>
              <a:t>Pu‘u</a:t>
            </a:r>
            <a:r>
              <a:rPr lang="en-US" sz="2000" dirty="0"/>
              <a:t> Anahulu</a:t>
            </a:r>
          </a:p>
          <a:p>
            <a:pPr>
              <a:lnSpc>
                <a:spcPct val="150000"/>
              </a:lnSpc>
            </a:pPr>
            <a:r>
              <a:rPr lang="en-US" sz="2000" b="1" dirty="0"/>
              <a:t>1960</a:t>
            </a:r>
            <a:r>
              <a:rPr lang="en-US" sz="2000" dirty="0"/>
              <a:t>: 40 year cattle grazing lease signed to Dillingham Ranch, Inc. for 105,000 acres</a:t>
            </a:r>
          </a:p>
          <a:p>
            <a:pPr>
              <a:lnSpc>
                <a:spcPct val="150000"/>
              </a:lnSpc>
            </a:pPr>
            <a:r>
              <a:rPr lang="en-US" sz="2000" b="1" dirty="0"/>
              <a:t>1972</a:t>
            </a:r>
            <a:r>
              <a:rPr lang="en-US" sz="2000" dirty="0"/>
              <a:t>: Lease signed over to F. Newell </a:t>
            </a:r>
            <a:r>
              <a:rPr lang="en-US" sz="2000" dirty="0" err="1"/>
              <a:t>Bohnett</a:t>
            </a:r>
            <a:endParaRPr lang="en-US" sz="2000" dirty="0"/>
          </a:p>
          <a:p>
            <a:pPr>
              <a:lnSpc>
                <a:spcPct val="150000"/>
              </a:lnSpc>
            </a:pPr>
            <a:r>
              <a:rPr lang="en-US" sz="2000" b="1" dirty="0"/>
              <a:t>1984</a:t>
            </a:r>
            <a:r>
              <a:rPr lang="en-US" sz="2000" dirty="0"/>
              <a:t>: 84,000 acres in </a:t>
            </a:r>
            <a:r>
              <a:rPr lang="pl-PL" sz="2000" dirty="0"/>
              <a:t>Pu‘u</a:t>
            </a:r>
            <a:r>
              <a:rPr lang="en-US" sz="2000" dirty="0"/>
              <a:t> </a:t>
            </a:r>
            <a:r>
              <a:rPr lang="en-US" sz="2000" dirty="0" err="1"/>
              <a:t>Anahulu</a:t>
            </a:r>
            <a:r>
              <a:rPr lang="en-US" sz="2000" dirty="0"/>
              <a:t> and part of </a:t>
            </a:r>
            <a:r>
              <a:rPr lang="pl-PL" sz="2000" dirty="0"/>
              <a:t>Pu‘u</a:t>
            </a:r>
            <a:r>
              <a:rPr lang="en-US" sz="2000" dirty="0"/>
              <a:t> </a:t>
            </a:r>
            <a:r>
              <a:rPr lang="pl-PL" sz="2000" dirty="0"/>
              <a:t>Wa‘awa‘a</a:t>
            </a:r>
            <a:r>
              <a:rPr lang="en-US" sz="2000" dirty="0"/>
              <a:t> revoked due to illegal </a:t>
            </a:r>
            <a:r>
              <a:rPr lang="en-US" sz="2000" dirty="0" err="1"/>
              <a:t>koa</a:t>
            </a:r>
            <a:r>
              <a:rPr lang="en-US" sz="2000" dirty="0"/>
              <a:t> harvesting,          </a:t>
            </a:r>
          </a:p>
          <a:p>
            <a:pPr>
              <a:lnSpc>
                <a:spcPct val="150000"/>
              </a:lnSpc>
            </a:pPr>
            <a:r>
              <a:rPr lang="en-US" sz="2000" dirty="0"/>
              <a:t>           3,806 acres of this set aside to be made into a Forest Bird Sanctuary.</a:t>
            </a:r>
          </a:p>
          <a:p>
            <a:pPr>
              <a:lnSpc>
                <a:spcPct val="150000"/>
              </a:lnSpc>
            </a:pPr>
            <a:r>
              <a:rPr lang="en-US" sz="2000" b="1" dirty="0"/>
              <a:t>2000</a:t>
            </a:r>
            <a:r>
              <a:rPr lang="en-US" sz="2000" dirty="0"/>
              <a:t>: </a:t>
            </a:r>
            <a:r>
              <a:rPr lang="en-US" sz="2000" dirty="0" err="1"/>
              <a:t>Bohnett</a:t>
            </a:r>
            <a:r>
              <a:rPr lang="en-US" sz="2000" dirty="0"/>
              <a:t> lease ends </a:t>
            </a:r>
          </a:p>
          <a:p>
            <a:endParaRPr lang="en-US" sz="2000" dirty="0"/>
          </a:p>
        </p:txBody>
      </p:sp>
    </p:spTree>
    <p:extLst>
      <p:ext uri="{BB962C8B-B14F-4D97-AF65-F5344CB8AC3E}">
        <p14:creationId xmlns:p14="http://schemas.microsoft.com/office/powerpoint/2010/main" val="2275307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FE17-CCFC-44C1-8AF7-156D50A6A88F}"/>
              </a:ext>
            </a:extLst>
          </p:cNvPr>
          <p:cNvSpPr>
            <a:spLocks noGrp="1"/>
          </p:cNvSpPr>
          <p:nvPr>
            <p:ph type="title"/>
          </p:nvPr>
        </p:nvSpPr>
        <p:spPr>
          <a:xfrm>
            <a:off x="609600" y="0"/>
            <a:ext cx="10972800" cy="1143000"/>
          </a:xfrm>
        </p:spPr>
        <p:txBody>
          <a:bodyPr/>
          <a:lstStyle/>
          <a:p>
            <a:r>
              <a:rPr lang="en-US" dirty="0"/>
              <a:t>Introduction and History</a:t>
            </a:r>
          </a:p>
        </p:txBody>
      </p:sp>
      <p:pic>
        <p:nvPicPr>
          <p:cNvPr id="7170" name="Picture 2" descr="https://modernhiker.com/wp-content/uploads/2016/12/puuwaawaa-cinder-cone-10.jpg">
            <a:extLst>
              <a:ext uri="{FF2B5EF4-FFF2-40B4-BE49-F238E27FC236}">
                <a16:creationId xmlns:a16="http://schemas.microsoft.com/office/drawing/2014/main" id="{B782DE79-BF5B-470F-A95A-3BE35A57F1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00" y="4221162"/>
            <a:ext cx="3543300"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s://modernhiker.com/wp-content/uploads/2016/12/puuwaawaa-cinder-cone-11.jpg">
            <a:extLst>
              <a:ext uri="{FF2B5EF4-FFF2-40B4-BE49-F238E27FC236}">
                <a16:creationId xmlns:a16="http://schemas.microsoft.com/office/drawing/2014/main" id="{834AF577-84A3-4981-B189-E0286A41FC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6700" y="4221162"/>
            <a:ext cx="3771900"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Posing for Animal Crackers in Pu'u Wa'awa'a on the northern flank of Hualalai Volcano on the Big Island of Hawaii.&#10;#animalcrackers #puuwaawaa #hualalai #hualalaivolcano #sheep #wildsheep #bigisland #hawaiiisland #bigislandhawaii #hawaiiwildlife">
            <a:extLst>
              <a:ext uri="{FF2B5EF4-FFF2-40B4-BE49-F238E27FC236}">
                <a16:creationId xmlns:a16="http://schemas.microsoft.com/office/drawing/2014/main" id="{A5A65BD5-706A-4C98-9D11-74E549417C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1500" y="4221162"/>
            <a:ext cx="3225800" cy="236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CE7EEB-46DF-44D7-9DED-6A55C0D9AE2F}"/>
              </a:ext>
            </a:extLst>
          </p:cNvPr>
          <p:cNvSpPr txBox="1"/>
          <p:nvPr/>
        </p:nvSpPr>
        <p:spPr>
          <a:xfrm>
            <a:off x="558800" y="1020901"/>
            <a:ext cx="11074400" cy="2708434"/>
          </a:xfrm>
          <a:prstGeom prst="rect">
            <a:avLst/>
          </a:prstGeom>
          <a:noFill/>
        </p:spPr>
        <p:txBody>
          <a:bodyPr wrap="square" rtlCol="0">
            <a:spAutoFit/>
          </a:bodyPr>
          <a:lstStyle/>
          <a:p>
            <a:pPr>
              <a:lnSpc>
                <a:spcPct val="150000"/>
              </a:lnSpc>
            </a:pPr>
            <a:r>
              <a:rPr lang="en-US" sz="2000" b="1" dirty="0"/>
              <a:t>2002</a:t>
            </a:r>
            <a:r>
              <a:rPr lang="en-US" sz="2000" dirty="0"/>
              <a:t>: Lands are transferred over to DOFAW and State Parks</a:t>
            </a:r>
          </a:p>
          <a:p>
            <a:pPr>
              <a:lnSpc>
                <a:spcPct val="150000"/>
              </a:lnSpc>
            </a:pPr>
            <a:r>
              <a:rPr lang="en-US" sz="2000" dirty="0"/>
              <a:t>           </a:t>
            </a:r>
            <a:r>
              <a:rPr lang="pl-PL" sz="2000" dirty="0"/>
              <a:t>Pu‘u</a:t>
            </a:r>
            <a:r>
              <a:rPr lang="en-US" sz="2000" dirty="0"/>
              <a:t> </a:t>
            </a:r>
            <a:r>
              <a:rPr lang="pl-PL" sz="2000" dirty="0"/>
              <a:t>Wa‘awa‘a</a:t>
            </a:r>
            <a:r>
              <a:rPr lang="en-US" sz="2000" dirty="0"/>
              <a:t> Advisory Council is formed</a:t>
            </a:r>
          </a:p>
          <a:p>
            <a:pPr>
              <a:lnSpc>
                <a:spcPct val="150000"/>
              </a:lnSpc>
            </a:pPr>
            <a:r>
              <a:rPr lang="en-US" sz="2000" dirty="0"/>
              <a:t>           Executive Order creating </a:t>
            </a:r>
            <a:r>
              <a:rPr lang="pl-PL" sz="2000" dirty="0"/>
              <a:t>Pu‘u</a:t>
            </a:r>
            <a:r>
              <a:rPr lang="en-US" sz="2000" dirty="0"/>
              <a:t> </a:t>
            </a:r>
            <a:r>
              <a:rPr lang="pl-PL" sz="2000" dirty="0"/>
              <a:t>Wa‘awa‘a</a:t>
            </a:r>
            <a:r>
              <a:rPr lang="en-US" sz="2000" dirty="0"/>
              <a:t> Forest Bird Sanctuary signed</a:t>
            </a:r>
          </a:p>
          <a:p>
            <a:pPr>
              <a:lnSpc>
                <a:spcPct val="150000"/>
              </a:lnSpc>
            </a:pPr>
            <a:r>
              <a:rPr lang="en-US" sz="2000" b="1" dirty="0"/>
              <a:t>2005</a:t>
            </a:r>
            <a:r>
              <a:rPr lang="en-US" sz="2000" dirty="0"/>
              <a:t>: Draft </a:t>
            </a:r>
            <a:r>
              <a:rPr lang="pl-PL" sz="2000" dirty="0"/>
              <a:t>Pu‘u</a:t>
            </a:r>
            <a:r>
              <a:rPr lang="en-US" sz="2000" dirty="0"/>
              <a:t> </a:t>
            </a:r>
            <a:r>
              <a:rPr lang="pl-PL" sz="2000" dirty="0"/>
              <a:t>Wa‘awa‘a</a:t>
            </a:r>
            <a:r>
              <a:rPr lang="en-US" sz="2000" dirty="0"/>
              <a:t> Management Plan approved in concept by the BLNR</a:t>
            </a:r>
          </a:p>
          <a:p>
            <a:pPr>
              <a:lnSpc>
                <a:spcPct val="150000"/>
              </a:lnSpc>
            </a:pPr>
            <a:r>
              <a:rPr lang="en-US" sz="2000" b="1" dirty="0"/>
              <a:t>2006</a:t>
            </a:r>
            <a:r>
              <a:rPr lang="en-US" sz="2000" dirty="0"/>
              <a:t>:</a:t>
            </a:r>
            <a:r>
              <a:rPr lang="en-US" sz="2000" b="1" dirty="0"/>
              <a:t> </a:t>
            </a:r>
            <a:r>
              <a:rPr lang="en-US" sz="2000" dirty="0"/>
              <a:t>Executive Order transferring </a:t>
            </a:r>
            <a:r>
              <a:rPr lang="pl-PL" sz="2000" dirty="0"/>
              <a:t>Pu‘u</a:t>
            </a:r>
            <a:r>
              <a:rPr lang="en-US" sz="2000" dirty="0"/>
              <a:t> </a:t>
            </a:r>
            <a:r>
              <a:rPr lang="en-US" sz="2000" dirty="0" err="1"/>
              <a:t>Anahulu</a:t>
            </a:r>
            <a:r>
              <a:rPr lang="en-US" sz="2000" dirty="0"/>
              <a:t> to DOFAW and creating a GMA signed</a:t>
            </a:r>
            <a:endParaRPr lang="en-US" sz="2000" b="1" dirty="0"/>
          </a:p>
          <a:p>
            <a:endParaRPr lang="en-US" sz="2000" dirty="0"/>
          </a:p>
        </p:txBody>
      </p:sp>
      <p:pic>
        <p:nvPicPr>
          <p:cNvPr id="3" name="Picture 2">
            <a:extLst>
              <a:ext uri="{FF2B5EF4-FFF2-40B4-BE49-F238E27FC236}">
                <a16:creationId xmlns:a16="http://schemas.microsoft.com/office/drawing/2014/main" id="{2C354B38-EE7A-08C4-AD19-F331D6CC2B54}"/>
              </a:ext>
            </a:extLst>
          </p:cNvPr>
          <p:cNvPicPr>
            <a:picLocks noChangeAspect="1"/>
          </p:cNvPicPr>
          <p:nvPr/>
        </p:nvPicPr>
        <p:blipFill>
          <a:blip r:embed="rId5"/>
          <a:stretch>
            <a:fillRect/>
          </a:stretch>
        </p:blipFill>
        <p:spPr>
          <a:xfrm>
            <a:off x="9716654" y="195739"/>
            <a:ext cx="2249928" cy="2441099"/>
          </a:xfrm>
          <a:prstGeom prst="rect">
            <a:avLst/>
          </a:prstGeom>
          <a:ln>
            <a:solidFill>
              <a:schemeClr val="tx1"/>
            </a:solidFill>
          </a:ln>
        </p:spPr>
      </p:pic>
    </p:spTree>
    <p:extLst>
      <p:ext uri="{BB962C8B-B14F-4D97-AF65-F5344CB8AC3E}">
        <p14:creationId xmlns:p14="http://schemas.microsoft.com/office/powerpoint/2010/main" val="1782983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0B6A1E7-3215-4D66-AF54-D31597D5AFE1}"/>
              </a:ext>
            </a:extLst>
          </p:cNvPr>
          <p:cNvSpPr txBox="1"/>
          <p:nvPr/>
        </p:nvSpPr>
        <p:spPr>
          <a:xfrm>
            <a:off x="159488" y="276446"/>
            <a:ext cx="11865935" cy="2215991"/>
          </a:xfrm>
          <a:prstGeom prst="rect">
            <a:avLst/>
          </a:prstGeom>
          <a:noFill/>
        </p:spPr>
        <p:txBody>
          <a:bodyPr wrap="square" rtlCol="0">
            <a:spAutoFit/>
          </a:bodyPr>
          <a:lstStyle/>
          <a:p>
            <a:r>
              <a:rPr lang="en-US" sz="4000" dirty="0"/>
              <a:t>Protect and restore native habitat for the survival and recovery of 15 endangered plant species and 1 endangered moth.</a:t>
            </a:r>
          </a:p>
          <a:p>
            <a:endParaRPr lang="en-US" dirty="0"/>
          </a:p>
        </p:txBody>
      </p:sp>
      <p:sp>
        <p:nvSpPr>
          <p:cNvPr id="2" name="Title 1"/>
          <p:cNvSpPr>
            <a:spLocks noGrp="1"/>
          </p:cNvSpPr>
          <p:nvPr>
            <p:ph type="title"/>
          </p:nvPr>
        </p:nvSpPr>
        <p:spPr>
          <a:xfrm>
            <a:off x="1143000" y="3429000"/>
            <a:ext cx="8229600" cy="1143000"/>
          </a:xfrm>
        </p:spPr>
        <p:txBody>
          <a:bodyPr/>
          <a:lstStyle/>
          <a:p>
            <a:r>
              <a:rPr lang="en-US" dirty="0">
                <a:solidFill>
                  <a:schemeClr val="bg1"/>
                </a:solidFill>
              </a:rPr>
              <a:t>Covered Species</a:t>
            </a:r>
          </a:p>
        </p:txBody>
      </p:sp>
      <p:pic>
        <p:nvPicPr>
          <p:cNvPr id="1026" name="Picture 2" descr="D:\Plant pix for HCP\T&amp;E\Aspper\DSCN0727.JPG"/>
          <p:cNvPicPr>
            <a:picLocks noGrp="1" noChangeAspect="1" noChangeArrowheads="1"/>
          </p:cNvPicPr>
          <p:nvPr>
            <p:ph sz="half" idx="1"/>
          </p:nvPr>
        </p:nvPicPr>
        <p:blipFill>
          <a:blip r:embed="rId2" cstate="print"/>
          <a:srcRect/>
          <a:stretch>
            <a:fillRect/>
          </a:stretch>
        </p:blipFill>
        <p:spPr bwMode="auto">
          <a:xfrm>
            <a:off x="2968256" y="2181445"/>
            <a:ext cx="1679406" cy="1268070"/>
          </a:xfrm>
          <a:prstGeom prst="rect">
            <a:avLst/>
          </a:prstGeom>
          <a:noFill/>
        </p:spPr>
      </p:pic>
      <p:pic>
        <p:nvPicPr>
          <p:cNvPr id="1031" name="Picture 7" descr="D:\Plant pix for HCP\T&amp;E\Kokdry\DSCN1345.JPG"/>
          <p:cNvPicPr>
            <a:picLocks noGrp="1" noChangeAspect="1" noChangeArrowheads="1"/>
          </p:cNvPicPr>
          <p:nvPr>
            <p:ph sz="half" idx="2"/>
          </p:nvPr>
        </p:nvPicPr>
        <p:blipFill>
          <a:blip r:embed="rId3" cstate="print"/>
          <a:srcRect/>
          <a:stretch>
            <a:fillRect/>
          </a:stretch>
        </p:blipFill>
        <p:spPr bwMode="auto">
          <a:xfrm>
            <a:off x="4500642" y="2181445"/>
            <a:ext cx="1770885" cy="1328164"/>
          </a:xfrm>
          <a:prstGeom prst="rect">
            <a:avLst/>
          </a:prstGeom>
          <a:noFill/>
        </p:spPr>
      </p:pic>
      <p:grpSp>
        <p:nvGrpSpPr>
          <p:cNvPr id="10" name="Group 9">
            <a:extLst>
              <a:ext uri="{FF2B5EF4-FFF2-40B4-BE49-F238E27FC236}">
                <a16:creationId xmlns:a16="http://schemas.microsoft.com/office/drawing/2014/main" id="{97AFD084-17B2-4B86-8811-459694EEF0BD}"/>
              </a:ext>
            </a:extLst>
          </p:cNvPr>
          <p:cNvGrpSpPr/>
          <p:nvPr/>
        </p:nvGrpSpPr>
        <p:grpSpPr>
          <a:xfrm>
            <a:off x="2968256" y="2181446"/>
            <a:ext cx="6255488" cy="4647756"/>
            <a:chOff x="1066800" y="0"/>
            <a:chExt cx="9601200" cy="7029450"/>
          </a:xfrm>
        </p:grpSpPr>
        <p:pic>
          <p:nvPicPr>
            <p:cNvPr id="1036" name="Picture 12" descr="D:\Plant pix for HCP\T&amp;E\Sillan\DSCN1226.JPG"/>
            <p:cNvPicPr>
              <a:picLocks noChangeAspect="1" noChangeArrowheads="1"/>
            </p:cNvPicPr>
            <p:nvPr/>
          </p:nvPicPr>
          <p:blipFill>
            <a:blip r:embed="rId4" cstate="print"/>
            <a:srcRect/>
            <a:stretch>
              <a:fillRect/>
            </a:stretch>
          </p:blipFill>
          <p:spPr bwMode="auto">
            <a:xfrm>
              <a:off x="3429000" y="5257800"/>
              <a:ext cx="2362200" cy="1771650"/>
            </a:xfrm>
            <a:prstGeom prst="rect">
              <a:avLst/>
            </a:prstGeom>
            <a:noFill/>
          </p:spPr>
        </p:pic>
        <p:pic>
          <p:nvPicPr>
            <p:cNvPr id="1028" name="Picture 4" descr="D:\Plant pix for HCP\T&amp;E\Caekav\DSCN0552.JPG"/>
            <p:cNvPicPr>
              <a:picLocks noChangeAspect="1" noChangeArrowheads="1"/>
            </p:cNvPicPr>
            <p:nvPr/>
          </p:nvPicPr>
          <p:blipFill>
            <a:blip r:embed="rId5" cstate="print"/>
            <a:srcRect/>
            <a:stretch>
              <a:fillRect/>
            </a:stretch>
          </p:blipFill>
          <p:spPr bwMode="auto">
            <a:xfrm>
              <a:off x="7823200" y="3657600"/>
              <a:ext cx="2844800" cy="2133600"/>
            </a:xfrm>
            <a:prstGeom prst="rect">
              <a:avLst/>
            </a:prstGeom>
            <a:noFill/>
          </p:spPr>
        </p:pic>
        <p:pic>
          <p:nvPicPr>
            <p:cNvPr id="1029" name="Picture 5" descr="D:\Plant pix for HCP\T&amp;E\Hibbra\DSCN0956.JPG"/>
            <p:cNvPicPr>
              <a:picLocks noChangeAspect="1" noChangeArrowheads="1"/>
            </p:cNvPicPr>
            <p:nvPr/>
          </p:nvPicPr>
          <p:blipFill>
            <a:blip r:embed="rId6" cstate="print"/>
            <a:srcRect/>
            <a:stretch>
              <a:fillRect/>
            </a:stretch>
          </p:blipFill>
          <p:spPr bwMode="auto">
            <a:xfrm>
              <a:off x="1066800" y="1905000"/>
              <a:ext cx="2438400" cy="1828800"/>
            </a:xfrm>
            <a:prstGeom prst="rect">
              <a:avLst/>
            </a:prstGeom>
            <a:noFill/>
          </p:spPr>
        </p:pic>
        <p:pic>
          <p:nvPicPr>
            <p:cNvPr id="1030" name="Picture 6" descr="D:\Plant pix for HCP\T&amp;E\Hibhua\DSCN0913.JPG"/>
            <p:cNvPicPr>
              <a:picLocks noChangeAspect="1" noChangeArrowheads="1"/>
            </p:cNvPicPr>
            <p:nvPr/>
          </p:nvPicPr>
          <p:blipFill>
            <a:blip r:embed="rId7" cstate="print"/>
            <a:srcRect/>
            <a:stretch>
              <a:fillRect/>
            </a:stretch>
          </p:blipFill>
          <p:spPr bwMode="auto">
            <a:xfrm>
              <a:off x="8229600" y="0"/>
              <a:ext cx="2438400" cy="1828800"/>
            </a:xfrm>
            <a:prstGeom prst="rect">
              <a:avLst/>
            </a:prstGeom>
            <a:noFill/>
          </p:spPr>
        </p:pic>
        <p:pic>
          <p:nvPicPr>
            <p:cNvPr id="1032" name="Picture 8" descr="D:\Plant pix for HCP\T&amp;E\Nerova\DSCN1020.JPG"/>
            <p:cNvPicPr>
              <a:picLocks noChangeAspect="1" noChangeArrowheads="1"/>
            </p:cNvPicPr>
            <p:nvPr/>
          </p:nvPicPr>
          <p:blipFill>
            <a:blip r:embed="rId8" cstate="print"/>
            <a:srcRect/>
            <a:stretch>
              <a:fillRect/>
            </a:stretch>
          </p:blipFill>
          <p:spPr bwMode="auto">
            <a:xfrm>
              <a:off x="1066800" y="3733800"/>
              <a:ext cx="2438400" cy="1828800"/>
            </a:xfrm>
            <a:prstGeom prst="rect">
              <a:avLst/>
            </a:prstGeom>
            <a:noFill/>
          </p:spPr>
        </p:pic>
        <p:pic>
          <p:nvPicPr>
            <p:cNvPr id="1033" name="Picture 9" descr="D:\Plant pix for HCP\T&amp;E\NotBre\DSCN0952.JPG"/>
            <p:cNvPicPr>
              <a:picLocks noChangeAspect="1" noChangeArrowheads="1"/>
            </p:cNvPicPr>
            <p:nvPr/>
          </p:nvPicPr>
          <p:blipFill>
            <a:blip r:embed="rId9" cstate="print"/>
            <a:srcRect/>
            <a:stretch>
              <a:fillRect/>
            </a:stretch>
          </p:blipFill>
          <p:spPr bwMode="auto">
            <a:xfrm>
              <a:off x="3429000" y="1847850"/>
              <a:ext cx="2413000" cy="1809750"/>
            </a:xfrm>
            <a:prstGeom prst="rect">
              <a:avLst/>
            </a:prstGeom>
            <a:noFill/>
          </p:spPr>
        </p:pic>
        <p:pic>
          <p:nvPicPr>
            <p:cNvPr id="1034" name="Picture 10" descr="D:\Plant pix for HCP\T&amp;E\Plehaw\Picture 033.jpg"/>
            <p:cNvPicPr>
              <a:picLocks noChangeAspect="1" noChangeArrowheads="1"/>
            </p:cNvPicPr>
            <p:nvPr/>
          </p:nvPicPr>
          <p:blipFill>
            <a:blip r:embed="rId10" cstate="print"/>
            <a:srcRect/>
            <a:stretch>
              <a:fillRect/>
            </a:stretch>
          </p:blipFill>
          <p:spPr bwMode="auto">
            <a:xfrm>
              <a:off x="5791200" y="5200650"/>
              <a:ext cx="2438400" cy="1828800"/>
            </a:xfrm>
            <a:prstGeom prst="rect">
              <a:avLst/>
            </a:prstGeom>
            <a:noFill/>
          </p:spPr>
        </p:pic>
        <p:pic>
          <p:nvPicPr>
            <p:cNvPr id="1035" name="Picture 11" descr="D:\Plant pix for HCP\T&amp;E\Porscl\HAVO outplants\DSCN2171.JPG"/>
            <p:cNvPicPr>
              <a:picLocks noChangeAspect="1" noChangeArrowheads="1"/>
            </p:cNvPicPr>
            <p:nvPr/>
          </p:nvPicPr>
          <p:blipFill>
            <a:blip r:embed="rId11" cstate="print"/>
            <a:srcRect/>
            <a:stretch>
              <a:fillRect/>
            </a:stretch>
          </p:blipFill>
          <p:spPr bwMode="auto">
            <a:xfrm>
              <a:off x="1066800" y="5257800"/>
              <a:ext cx="2362200" cy="1771650"/>
            </a:xfrm>
            <a:prstGeom prst="rect">
              <a:avLst/>
            </a:prstGeom>
            <a:noFill/>
          </p:spPr>
        </p:pic>
        <p:pic>
          <p:nvPicPr>
            <p:cNvPr id="1037" name="Picture 13" descr="D:\Plant pix for HCP\T&amp;E\Solinc\DSCN2204.JPG"/>
            <p:cNvPicPr>
              <a:picLocks noChangeAspect="1" noChangeArrowheads="1"/>
            </p:cNvPicPr>
            <p:nvPr/>
          </p:nvPicPr>
          <p:blipFill>
            <a:blip r:embed="rId12" cstate="print"/>
            <a:srcRect/>
            <a:stretch>
              <a:fillRect/>
            </a:stretch>
          </p:blipFill>
          <p:spPr bwMode="auto">
            <a:xfrm>
              <a:off x="5791200" y="0"/>
              <a:ext cx="2438400" cy="1828800"/>
            </a:xfrm>
            <a:prstGeom prst="rect">
              <a:avLst/>
            </a:prstGeom>
            <a:noFill/>
          </p:spPr>
        </p:pic>
        <p:pic>
          <p:nvPicPr>
            <p:cNvPr id="1038" name="Picture 14" descr="D:\Plant pix for HCP\T&amp;E\Zandip\DSCN2144.JPG"/>
            <p:cNvPicPr>
              <a:picLocks noChangeAspect="1" noChangeArrowheads="1"/>
            </p:cNvPicPr>
            <p:nvPr/>
          </p:nvPicPr>
          <p:blipFill>
            <a:blip r:embed="rId13" cstate="print"/>
            <a:srcRect/>
            <a:stretch>
              <a:fillRect/>
            </a:stretch>
          </p:blipFill>
          <p:spPr bwMode="auto">
            <a:xfrm>
              <a:off x="5715000" y="1828800"/>
              <a:ext cx="2590800" cy="1943100"/>
            </a:xfrm>
            <a:prstGeom prst="rect">
              <a:avLst/>
            </a:prstGeom>
            <a:noFill/>
          </p:spPr>
        </p:pic>
        <p:pic>
          <p:nvPicPr>
            <p:cNvPr id="1039" name="Picture 15" descr="D:\Plant pix for HCP\T&amp;E\Zanhaw\DSCN1132.JPG"/>
            <p:cNvPicPr>
              <a:picLocks noChangeAspect="1" noChangeArrowheads="1"/>
            </p:cNvPicPr>
            <p:nvPr/>
          </p:nvPicPr>
          <p:blipFill>
            <a:blip r:embed="rId14" cstate="print"/>
            <a:srcRect/>
            <a:stretch>
              <a:fillRect/>
            </a:stretch>
          </p:blipFill>
          <p:spPr bwMode="auto">
            <a:xfrm>
              <a:off x="3429000" y="3581400"/>
              <a:ext cx="2362200" cy="1771650"/>
            </a:xfrm>
            <a:prstGeom prst="rect">
              <a:avLst/>
            </a:prstGeom>
            <a:noFill/>
          </p:spPr>
        </p:pic>
        <p:pic>
          <p:nvPicPr>
            <p:cNvPr id="1040" name="Picture 16" descr="D:\Plant pix for HCP\T&amp;E\Silhaw\DSCN1833.JPG"/>
            <p:cNvPicPr>
              <a:picLocks noChangeAspect="1" noChangeArrowheads="1"/>
            </p:cNvPicPr>
            <p:nvPr/>
          </p:nvPicPr>
          <p:blipFill>
            <a:blip r:embed="rId15" cstate="print"/>
            <a:srcRect/>
            <a:stretch>
              <a:fillRect/>
            </a:stretch>
          </p:blipFill>
          <p:spPr bwMode="auto">
            <a:xfrm>
              <a:off x="8153400" y="1771650"/>
              <a:ext cx="2514600" cy="1885950"/>
            </a:xfrm>
            <a:prstGeom prst="rect">
              <a:avLst/>
            </a:prstGeom>
            <a:noFill/>
          </p:spPr>
        </p:pic>
        <p:pic>
          <p:nvPicPr>
            <p:cNvPr id="1041" name="Picture 17" descr="D:\Plant pix for HCP\T&amp;E\Steang\Nursery\pDSCN0858.JPG"/>
            <p:cNvPicPr>
              <a:picLocks noChangeAspect="1" noChangeArrowheads="1"/>
            </p:cNvPicPr>
            <p:nvPr/>
          </p:nvPicPr>
          <p:blipFill>
            <a:blip r:embed="rId16" cstate="print"/>
            <a:srcRect/>
            <a:stretch>
              <a:fillRect/>
            </a:stretch>
          </p:blipFill>
          <p:spPr bwMode="auto">
            <a:xfrm>
              <a:off x="5791200" y="3581400"/>
              <a:ext cx="2362200" cy="1771650"/>
            </a:xfrm>
            <a:prstGeom prst="rect">
              <a:avLst/>
            </a:prstGeom>
            <a:noFill/>
          </p:spPr>
        </p:pic>
        <p:pic>
          <p:nvPicPr>
            <p:cNvPr id="1042" name="Picture 18" descr="C:\Users\Taylor\Downloads\Adult BSM.jpg"/>
            <p:cNvPicPr>
              <a:picLocks noChangeAspect="1" noChangeArrowheads="1"/>
            </p:cNvPicPr>
            <p:nvPr/>
          </p:nvPicPr>
          <p:blipFill>
            <a:blip r:embed="rId17" cstate="print"/>
            <a:srcRect/>
            <a:stretch>
              <a:fillRect/>
            </a:stretch>
          </p:blipFill>
          <p:spPr bwMode="auto">
            <a:xfrm>
              <a:off x="8090758" y="5200650"/>
              <a:ext cx="2577242" cy="1826479"/>
            </a:xfrm>
            <a:prstGeom prst="rect">
              <a:avLst/>
            </a:prstGeom>
            <a:noFill/>
          </p:spPr>
        </p:pic>
      </p:grpSp>
    </p:spTree>
    <p:extLst>
      <p:ext uri="{BB962C8B-B14F-4D97-AF65-F5344CB8AC3E}">
        <p14:creationId xmlns:p14="http://schemas.microsoft.com/office/powerpoint/2010/main" val="49006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7F10E-5C35-489F-A495-1F619AC2F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490537"/>
            <a:ext cx="9525000" cy="5876925"/>
          </a:xfrm>
          <a:prstGeom prst="rect">
            <a:avLst/>
          </a:prstGeom>
        </p:spPr>
      </p:pic>
    </p:spTree>
    <p:extLst>
      <p:ext uri="{BB962C8B-B14F-4D97-AF65-F5344CB8AC3E}">
        <p14:creationId xmlns:p14="http://schemas.microsoft.com/office/powerpoint/2010/main" val="160561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7C9B8242-679D-4960-9FB5-376F9001F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63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B5B3B1-2CAF-4BC5-A460-EF98AB3852FD}"/>
              </a:ext>
            </a:extLst>
          </p:cNvPr>
          <p:cNvPicPr>
            <a:picLocks noChangeAspect="1"/>
          </p:cNvPicPr>
          <p:nvPr/>
        </p:nvPicPr>
        <p:blipFill>
          <a:blip r:embed="rId3"/>
          <a:stretch>
            <a:fillRect/>
          </a:stretch>
        </p:blipFill>
        <p:spPr>
          <a:xfrm>
            <a:off x="3769409" y="1292602"/>
            <a:ext cx="4174161" cy="5465909"/>
          </a:xfrm>
          <a:prstGeom prst="rect">
            <a:avLst/>
          </a:prstGeom>
          <a:ln>
            <a:solidFill>
              <a:schemeClr val="tx1"/>
            </a:solidFill>
          </a:ln>
        </p:spPr>
      </p:pic>
      <p:pic>
        <p:nvPicPr>
          <p:cNvPr id="13" name="Picture 12">
            <a:extLst>
              <a:ext uri="{FF2B5EF4-FFF2-40B4-BE49-F238E27FC236}">
                <a16:creationId xmlns:a16="http://schemas.microsoft.com/office/drawing/2014/main" id="{C3BAEF70-B223-45FD-A98A-4FA1DA49E4B8}"/>
              </a:ext>
            </a:extLst>
          </p:cNvPr>
          <p:cNvPicPr>
            <a:picLocks noChangeAspect="1"/>
          </p:cNvPicPr>
          <p:nvPr/>
        </p:nvPicPr>
        <p:blipFill>
          <a:blip r:embed="rId4"/>
          <a:stretch>
            <a:fillRect/>
          </a:stretch>
        </p:blipFill>
        <p:spPr>
          <a:xfrm>
            <a:off x="8033639" y="1292605"/>
            <a:ext cx="4049596" cy="5465906"/>
          </a:xfrm>
          <a:prstGeom prst="rect">
            <a:avLst/>
          </a:prstGeom>
          <a:ln>
            <a:solidFill>
              <a:schemeClr val="tx1"/>
            </a:solidFill>
          </a:ln>
        </p:spPr>
      </p:pic>
      <p:pic>
        <p:nvPicPr>
          <p:cNvPr id="14" name="Picture 13">
            <a:extLst>
              <a:ext uri="{FF2B5EF4-FFF2-40B4-BE49-F238E27FC236}">
                <a16:creationId xmlns:a16="http://schemas.microsoft.com/office/drawing/2014/main" id="{CC4AB690-A328-44C7-AF5C-1C1FD7E95867}"/>
              </a:ext>
            </a:extLst>
          </p:cNvPr>
          <p:cNvPicPr>
            <a:picLocks noChangeAspect="1"/>
          </p:cNvPicPr>
          <p:nvPr/>
        </p:nvPicPr>
        <p:blipFill rotWithShape="1">
          <a:blip r:embed="rId5"/>
          <a:srcRect b="6760"/>
          <a:stretch/>
        </p:blipFill>
        <p:spPr>
          <a:xfrm>
            <a:off x="109057" y="1292603"/>
            <a:ext cx="3555750" cy="5465907"/>
          </a:xfrm>
          <a:prstGeom prst="rect">
            <a:avLst/>
          </a:prstGeom>
          <a:ln>
            <a:solidFill>
              <a:schemeClr val="tx1"/>
            </a:solidFill>
          </a:ln>
        </p:spPr>
      </p:pic>
      <p:sp>
        <p:nvSpPr>
          <p:cNvPr id="15" name="TextBox 14">
            <a:extLst>
              <a:ext uri="{FF2B5EF4-FFF2-40B4-BE49-F238E27FC236}">
                <a16:creationId xmlns:a16="http://schemas.microsoft.com/office/drawing/2014/main" id="{7E6C4937-1FF0-4EAB-B246-FA14008635D9}"/>
              </a:ext>
            </a:extLst>
          </p:cNvPr>
          <p:cNvSpPr txBox="1"/>
          <p:nvPr/>
        </p:nvSpPr>
        <p:spPr>
          <a:xfrm>
            <a:off x="2722127" y="274613"/>
            <a:ext cx="6747745" cy="830997"/>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sz="4800" dirty="0"/>
              <a:t>Effects of Fire: Case Study</a:t>
            </a:r>
          </a:p>
        </p:txBody>
      </p:sp>
    </p:spTree>
    <p:extLst>
      <p:ext uri="{BB962C8B-B14F-4D97-AF65-F5344CB8AC3E}">
        <p14:creationId xmlns:p14="http://schemas.microsoft.com/office/powerpoint/2010/main" val="133503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8279" y="2357072"/>
            <a:ext cx="6332478" cy="4279897"/>
          </a:xfrm>
          <a:prstGeom prst="rect">
            <a:avLst/>
          </a:prstGeom>
          <a:ln>
            <a:solidFill>
              <a:schemeClr val="tx1"/>
            </a:solidFill>
          </a:ln>
        </p:spPr>
      </p:pic>
      <p:sp>
        <p:nvSpPr>
          <p:cNvPr id="5" name="TextBox 4"/>
          <p:cNvSpPr txBox="1"/>
          <p:nvPr/>
        </p:nvSpPr>
        <p:spPr>
          <a:xfrm>
            <a:off x="848365" y="1628764"/>
            <a:ext cx="4752305" cy="584775"/>
          </a:xfrm>
          <a:prstGeom prst="rect">
            <a:avLst/>
          </a:prstGeom>
          <a:noFill/>
        </p:spPr>
        <p:txBody>
          <a:bodyPr wrap="square" rtlCol="0">
            <a:spAutoFit/>
          </a:bodyPr>
          <a:lstStyle/>
          <a:p>
            <a:pPr algn="ctr"/>
            <a:r>
              <a:rPr lang="en-US" sz="3200" dirty="0"/>
              <a:t>1985 Proposed NAR</a:t>
            </a:r>
          </a:p>
        </p:txBody>
      </p:sp>
      <p:pic>
        <p:nvPicPr>
          <p:cNvPr id="6" name="Content Placeholder 3">
            <a:extLst>
              <a:ext uri="{FF2B5EF4-FFF2-40B4-BE49-F238E27FC236}">
                <a16:creationId xmlns:a16="http://schemas.microsoft.com/office/drawing/2014/main" id="{FD9392AF-D8B8-4215-91FF-298145BDA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383" y="2357072"/>
            <a:ext cx="5671357" cy="4253517"/>
          </a:xfrm>
          <a:prstGeom prst="rect">
            <a:avLst/>
          </a:prstGeom>
          <a:ln>
            <a:solidFill>
              <a:schemeClr val="tx1"/>
            </a:solidFill>
          </a:ln>
        </p:spPr>
      </p:pic>
      <p:sp>
        <p:nvSpPr>
          <p:cNvPr id="7" name="TextBox 6">
            <a:extLst>
              <a:ext uri="{FF2B5EF4-FFF2-40B4-BE49-F238E27FC236}">
                <a16:creationId xmlns:a16="http://schemas.microsoft.com/office/drawing/2014/main" id="{F9AC7F83-D35D-40A4-A67B-1A3A4E9BA45E}"/>
              </a:ext>
            </a:extLst>
          </p:cNvPr>
          <p:cNvSpPr txBox="1"/>
          <p:nvPr/>
        </p:nvSpPr>
        <p:spPr>
          <a:xfrm>
            <a:off x="8773947" y="1628764"/>
            <a:ext cx="1018227" cy="584775"/>
          </a:xfrm>
          <a:prstGeom prst="rect">
            <a:avLst/>
          </a:prstGeom>
          <a:noFill/>
        </p:spPr>
        <p:txBody>
          <a:bodyPr wrap="none" rtlCol="0">
            <a:spAutoFit/>
          </a:bodyPr>
          <a:lstStyle/>
          <a:p>
            <a:r>
              <a:rPr lang="en-US" sz="3200" dirty="0"/>
              <a:t>2019</a:t>
            </a:r>
          </a:p>
        </p:txBody>
      </p:sp>
      <p:sp>
        <p:nvSpPr>
          <p:cNvPr id="2" name="TextBox 1">
            <a:extLst>
              <a:ext uri="{FF2B5EF4-FFF2-40B4-BE49-F238E27FC236}">
                <a16:creationId xmlns:a16="http://schemas.microsoft.com/office/drawing/2014/main" id="{868AFE34-F04F-F85A-6D7E-7F1A3A3B6C6D}"/>
              </a:ext>
            </a:extLst>
          </p:cNvPr>
          <p:cNvSpPr txBox="1"/>
          <p:nvPr/>
        </p:nvSpPr>
        <p:spPr>
          <a:xfrm>
            <a:off x="2722127" y="274613"/>
            <a:ext cx="6747745" cy="830997"/>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sz="4800" dirty="0"/>
              <a:t>Effects of Fire: Case Study</a:t>
            </a:r>
          </a:p>
        </p:txBody>
      </p:sp>
    </p:spTree>
    <p:extLst>
      <p:ext uri="{BB962C8B-B14F-4D97-AF65-F5344CB8AC3E}">
        <p14:creationId xmlns:p14="http://schemas.microsoft.com/office/powerpoint/2010/main" val="3595189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5648</TotalTime>
  <Words>616</Words>
  <Application>Microsoft Office PowerPoint</Application>
  <PresentationFormat>Widescreen</PresentationFormat>
  <Paragraphs>72</Paragraphs>
  <Slides>21</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Calibri</vt:lpstr>
      <vt:lpstr>Calibri Light</vt:lpstr>
      <vt:lpstr>Office Theme</vt:lpstr>
      <vt:lpstr>Worksheet</vt:lpstr>
      <vt:lpstr>Fire Suppression Strategies at                      Pu‘u Wa‘awa‘a and Pu‘u Anahulu</vt:lpstr>
      <vt:lpstr>PowerPoint Presentation</vt:lpstr>
      <vt:lpstr>Introduction and History</vt:lpstr>
      <vt:lpstr>Introduction and History</vt:lpstr>
      <vt:lpstr>Covered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Kanalu Sproat</dc:creator>
  <cp:lastModifiedBy>Sproat, Kanalu</cp:lastModifiedBy>
  <cp:revision>77</cp:revision>
  <dcterms:created xsi:type="dcterms:W3CDTF">2019-05-02T17:33:49Z</dcterms:created>
  <dcterms:modified xsi:type="dcterms:W3CDTF">2023-07-18T18:41:04Z</dcterms:modified>
</cp:coreProperties>
</file>