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96" r:id="rId3"/>
    <p:sldId id="404" r:id="rId4"/>
    <p:sldId id="405" r:id="rId5"/>
    <p:sldId id="366" r:id="rId6"/>
    <p:sldId id="438" r:id="rId7"/>
    <p:sldId id="443" r:id="rId8"/>
    <p:sldId id="445" r:id="rId9"/>
    <p:sldId id="412" r:id="rId10"/>
    <p:sldId id="407" r:id="rId11"/>
    <p:sldId id="391" r:id="rId12"/>
    <p:sldId id="442" r:id="rId13"/>
    <p:sldId id="421" r:id="rId14"/>
    <p:sldId id="437" r:id="rId15"/>
    <p:sldId id="453" r:id="rId16"/>
    <p:sldId id="454" r:id="rId17"/>
    <p:sldId id="364" r:id="rId18"/>
    <p:sldId id="340" r:id="rId19"/>
    <p:sldId id="31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ie Yanger" initials="CY" lastIdx="1" clrIdx="0">
    <p:extLst/>
  </p:cmAuthor>
  <p:cmAuthor id="2" name="Corie Yanger" initials="CY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D59"/>
    <a:srgbClr val="66FF33"/>
    <a:srgbClr val="000000"/>
    <a:srgbClr val="E86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0247" autoAdjust="0"/>
  </p:normalViewPr>
  <p:slideViewPr>
    <p:cSldViewPr snapToGrid="0" snapToObjects="1">
      <p:cViewPr varScale="1">
        <p:scale>
          <a:sx n="90" d="100"/>
          <a:sy n="90" d="100"/>
        </p:scale>
        <p:origin x="2016"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0" d="100"/>
          <a:sy n="90" d="100"/>
        </p:scale>
        <p:origin x="7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445CC-0E3B-6347-A79E-80ECF5AC9801}" type="datetimeFigureOut">
              <a:rPr lang="en-US" smtClean="0"/>
              <a:t>7/2/2018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E8ABB-C6A3-B04B-A05B-238B3BD9C401}" type="slidenum">
              <a:rPr lang="en-US" smtClean="0"/>
              <a:t>‹#›</a:t>
            </a:fld>
            <a:endParaRPr lang="en-US"/>
          </a:p>
        </p:txBody>
      </p:sp>
    </p:spTree>
    <p:extLst>
      <p:ext uri="{BB962C8B-B14F-4D97-AF65-F5344CB8AC3E}">
        <p14:creationId xmlns:p14="http://schemas.microsoft.com/office/powerpoint/2010/main" val="38023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set of slides that you can use to design talks for different audiences. Each audience may need different information: some are more technical, some are more familiar with Hawaii conservation and natural history. Figure on 45 slides = a one hour talk, 15 slides = a 20 min talk. </a:t>
            </a:r>
          </a:p>
          <a:p>
            <a:endParaRPr lang="en-US" baseline="0" dirty="0" smtClean="0"/>
          </a:p>
          <a:p>
            <a:r>
              <a:rPr lang="en-US" baseline="0" dirty="0" smtClean="0"/>
              <a:t>I have added notes to each slide. These are just notes for you to understand; they are not designed to be read aloud as a narration for a slide show. </a:t>
            </a:r>
          </a:p>
          <a:p>
            <a:endParaRPr lang="en-US" baseline="0" dirty="0" smtClean="0"/>
          </a:p>
          <a:p>
            <a:r>
              <a:rPr lang="en-US" baseline="0" dirty="0" smtClean="0"/>
              <a:t>Each of the people mentioned contributed photographs and information. Anya </a:t>
            </a:r>
            <a:r>
              <a:rPr lang="en-US" baseline="0" dirty="0" err="1" smtClean="0"/>
              <a:t>Tagawa</a:t>
            </a:r>
            <a:r>
              <a:rPr lang="en-US" baseline="0" dirty="0" smtClean="0"/>
              <a:t> (DOFAW Hawaii Branch) did the graphics. </a:t>
            </a:r>
          </a:p>
          <a:p>
            <a:endParaRPr lang="en-US" baseline="0" dirty="0" smtClean="0"/>
          </a:p>
          <a:p>
            <a:r>
              <a:rPr lang="en-US" baseline="0" dirty="0" smtClean="0"/>
              <a:t>Most of the text is mine. J. B. Friday, Extension Forester, University of Hawaii Cooperative Extension Service, jbfriday@hawaii.edu</a:t>
            </a:r>
          </a:p>
          <a:p>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a:t>
            </a:fld>
            <a:endParaRPr lang="en-US"/>
          </a:p>
        </p:txBody>
      </p:sp>
    </p:spTree>
    <p:extLst>
      <p:ext uri="{BB962C8B-B14F-4D97-AF65-F5344CB8AC3E}">
        <p14:creationId xmlns:p14="http://schemas.microsoft.com/office/powerpoint/2010/main" val="208568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wounded </a:t>
            </a:r>
            <a:r>
              <a:rPr lang="en-US" dirty="0" err="1" smtClean="0"/>
              <a:t>ohia</a:t>
            </a:r>
            <a:r>
              <a:rPr lang="en-US" dirty="0" smtClean="0"/>
              <a:t> trees are susceptible to disease. Wounding creates entry ports for</a:t>
            </a:r>
            <a:r>
              <a:rPr lang="en-US" baseline="0" dirty="0" smtClean="0"/>
              <a:t> the fungus. Trees can be wounded by heavy equipment clearing lots or rights-of-way, by pruning (well-done or not), and by livestock and feral animals peeling the bark.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10</a:t>
            </a:fld>
            <a:endParaRPr lang="en-US"/>
          </a:p>
        </p:txBody>
      </p:sp>
    </p:spTree>
    <p:extLst>
      <p:ext uri="{BB962C8B-B14F-4D97-AF65-F5344CB8AC3E}">
        <p14:creationId xmlns:p14="http://schemas.microsoft.com/office/powerpoint/2010/main" val="546667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 before, soil in infected stands can be contaminated with sawdust that contains Ceratocystis</a:t>
            </a:r>
            <a:r>
              <a:rPr lang="en-US" baseline="0" dirty="0" smtClean="0"/>
              <a:t> spores. It is important to clean any soil off of any gear that was used in infected forests. This includes outerwear, backpacks, as well as shoes and clothes.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11</a:t>
            </a:fld>
            <a:endParaRPr lang="en-US"/>
          </a:p>
        </p:txBody>
      </p:sp>
    </p:spTree>
    <p:extLst>
      <p:ext uri="{BB962C8B-B14F-4D97-AF65-F5344CB8AC3E}">
        <p14:creationId xmlns:p14="http://schemas.microsoft.com/office/powerpoint/2010/main" val="105261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Vehicles also need to be cleaned with soap</a:t>
            </a:r>
            <a:r>
              <a:rPr lang="en-US" baseline="0" dirty="0" smtClean="0"/>
              <a:t> and water to remove any contaminated soil. It is important to clean mud out of wheel wells.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12</a:t>
            </a:fld>
            <a:endParaRPr lang="en-US"/>
          </a:p>
        </p:txBody>
      </p:sp>
    </p:spTree>
    <p:extLst>
      <p:ext uri="{BB962C8B-B14F-4D97-AF65-F5344CB8AC3E}">
        <p14:creationId xmlns:p14="http://schemas.microsoft.com/office/powerpoint/2010/main" val="203259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detect a tree</a:t>
            </a:r>
            <a:r>
              <a:rPr lang="en-US" baseline="0" dirty="0" smtClean="0"/>
              <a:t> that shows ROD-like symptoms on an island other than Hawaii, notify the ISC or Division of Forestry and Wildlife (DOFAW) office for that island or district. They will arrange to take samples and have samples shipped to Lisa Keith’s lab in Hilo via HDOA. Samples should not be sent inter-island; they should be given to the local HDOA Plant Quarantine Office and they will ship them. (</a:t>
            </a:r>
            <a:r>
              <a:rPr lang="en-US" baseline="0" dirty="0" err="1" smtClean="0"/>
              <a:t>Moloka’i</a:t>
            </a:r>
            <a:r>
              <a:rPr lang="en-US" baseline="0" dirty="0" smtClean="0"/>
              <a:t> and Maui do need to ship as there is no HDOA office there but still contact Maui HDOA PQ). </a:t>
            </a:r>
          </a:p>
          <a:p>
            <a:endParaRPr lang="en-US" baseline="0" dirty="0" smtClean="0"/>
          </a:p>
          <a:p>
            <a:r>
              <a:rPr lang="en-US" baseline="0" dirty="0" smtClean="0"/>
              <a:t>Don’t worry about organizing a response right now. If there is a positive sample on another island there will be statewide efforts to determine the best response. </a:t>
            </a:r>
          </a:p>
          <a:p>
            <a:r>
              <a:rPr lang="en-US" baseline="0" dirty="0" smtClean="0"/>
              <a:t/>
            </a:r>
            <a:br>
              <a:rPr lang="en-US" baseline="0" dirty="0" smtClean="0"/>
            </a:br>
            <a:r>
              <a:rPr lang="en-US" baseline="0" dirty="0" smtClean="0"/>
              <a:t>If you are on Hawaii Island, there’s only need to send samples to the lab if they are in a relatively new area such as </a:t>
            </a:r>
            <a:r>
              <a:rPr lang="en-US" baseline="0" dirty="0" err="1" smtClean="0"/>
              <a:t>Hamakua</a:t>
            </a:r>
            <a:r>
              <a:rPr lang="en-US" baseline="0" dirty="0" smtClean="0"/>
              <a:t> or </a:t>
            </a:r>
            <a:r>
              <a:rPr lang="en-US" baseline="0" dirty="0" err="1" smtClean="0"/>
              <a:t>Kohala</a:t>
            </a:r>
            <a:r>
              <a:rPr lang="en-US" baseline="0" dirty="0" smtClean="0"/>
              <a:t>. We know the fungus is all over Puna, </a:t>
            </a:r>
            <a:r>
              <a:rPr lang="en-US" baseline="0" dirty="0" err="1" smtClean="0"/>
              <a:t>Ka’u</a:t>
            </a:r>
            <a:r>
              <a:rPr lang="en-US" baseline="0" dirty="0" smtClean="0"/>
              <a:t>, and Kona.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13</a:t>
            </a:fld>
            <a:endParaRPr lang="en-US"/>
          </a:p>
        </p:txBody>
      </p:sp>
    </p:spTree>
    <p:extLst>
      <p:ext uri="{BB962C8B-B14F-4D97-AF65-F5344CB8AC3E}">
        <p14:creationId xmlns:p14="http://schemas.microsoft.com/office/powerpoint/2010/main" val="19282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Most </a:t>
            </a:r>
            <a:r>
              <a:rPr lang="en-US" dirty="0" err="1" smtClean="0"/>
              <a:t>ohia</a:t>
            </a:r>
            <a:r>
              <a:rPr lang="en-US" dirty="0" smtClean="0"/>
              <a:t> forests on Hawaii Island</a:t>
            </a:r>
            <a:r>
              <a:rPr lang="en-US" baseline="0" dirty="0" smtClean="0"/>
              <a:t> are still healthy. While there are about 135,000 acres affected with ROD, many of these areas only have about 5% of the trees infected. The majority of Hawaii Island </a:t>
            </a:r>
            <a:r>
              <a:rPr lang="en-US" baseline="0" dirty="0" err="1" smtClean="0"/>
              <a:t>ohia</a:t>
            </a:r>
            <a:r>
              <a:rPr lang="en-US" baseline="0" dirty="0" smtClean="0"/>
              <a:t> forests are still healthy.  </a:t>
            </a:r>
            <a:endParaRPr lang="en-US" dirty="0" smtClean="0"/>
          </a:p>
          <a:p>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14</a:t>
            </a:fld>
            <a:endParaRPr lang="en-US"/>
          </a:p>
        </p:txBody>
      </p:sp>
    </p:spTree>
    <p:extLst>
      <p:ext uri="{BB962C8B-B14F-4D97-AF65-F5344CB8AC3E}">
        <p14:creationId xmlns:p14="http://schemas.microsoft.com/office/powerpoint/2010/main" val="97059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15</a:t>
            </a:fld>
            <a:endParaRPr lang="en-US"/>
          </a:p>
        </p:txBody>
      </p:sp>
    </p:spTree>
    <p:extLst>
      <p:ext uri="{BB962C8B-B14F-4D97-AF65-F5344CB8AC3E}">
        <p14:creationId xmlns:p14="http://schemas.microsoft.com/office/powerpoint/2010/main" val="329575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16</a:t>
            </a:fld>
            <a:endParaRPr lang="en-US"/>
          </a:p>
        </p:txBody>
      </p:sp>
    </p:spTree>
    <p:extLst>
      <p:ext uri="{BB962C8B-B14F-4D97-AF65-F5344CB8AC3E}">
        <p14:creationId xmlns:p14="http://schemas.microsoft.com/office/powerpoint/2010/main" val="112179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agencies and foundations that are funding ROD work</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17</a:t>
            </a:fld>
            <a:endParaRPr lang="en-US"/>
          </a:p>
        </p:txBody>
      </p:sp>
    </p:spTree>
    <p:extLst>
      <p:ext uri="{BB962C8B-B14F-4D97-AF65-F5344CB8AC3E}">
        <p14:creationId xmlns:p14="http://schemas.microsoft.com/office/powerpoint/2010/main" val="3200605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ROD group has </a:t>
            </a:r>
            <a:r>
              <a:rPr lang="en-US" baseline="0" smtClean="0"/>
              <a:t>many agencies </a:t>
            </a:r>
            <a:r>
              <a:rPr lang="en-US" baseline="0" dirty="0" smtClean="0"/>
              <a:t>participating. Here are most of the most important ones. Feel free to add local ones.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18</a:t>
            </a:fld>
            <a:endParaRPr lang="en-US"/>
          </a:p>
        </p:txBody>
      </p:sp>
    </p:spTree>
    <p:extLst>
      <p:ext uri="{BB962C8B-B14F-4D97-AF65-F5344CB8AC3E}">
        <p14:creationId xmlns:p14="http://schemas.microsoft.com/office/powerpoint/2010/main" val="26583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contact info. Add yours!</a:t>
            </a:r>
          </a:p>
          <a:p>
            <a:r>
              <a:rPr lang="en-US" baseline="0" dirty="0" smtClean="0"/>
              <a:t>Feel free to contact us for information on ROD. Please do not send us homeowners with questions about landscape trees. Thanks.</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19</a:t>
            </a:fld>
            <a:endParaRPr lang="en-US"/>
          </a:p>
        </p:txBody>
      </p:sp>
    </p:spTree>
    <p:extLst>
      <p:ext uri="{BB962C8B-B14F-4D97-AF65-F5344CB8AC3E}">
        <p14:creationId xmlns:p14="http://schemas.microsoft.com/office/powerpoint/2010/main" val="7675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researchers have found that the two species causing Rapid ʻŌhiʻa Death (ROD) symptoms act very differently within a tree. </a:t>
            </a:r>
            <a:r>
              <a:rPr lang="en-US" sz="1200" i="1" kern="1200" dirty="0" smtClean="0">
                <a:solidFill>
                  <a:schemeClr val="tx1"/>
                </a:solidFill>
                <a:effectLst/>
                <a:latin typeface="+mn-lt"/>
                <a:ea typeface="+mn-ea"/>
                <a:cs typeface="+mn-cs"/>
              </a:rPr>
              <a:t>Ceratocystis </a:t>
            </a:r>
            <a:r>
              <a:rPr lang="en-US" sz="1200" i="1" kern="1200" dirty="0" err="1" smtClean="0">
                <a:solidFill>
                  <a:schemeClr val="tx1"/>
                </a:solidFill>
                <a:effectLst/>
                <a:latin typeface="+mn-lt"/>
                <a:ea typeface="+mn-ea"/>
                <a:cs typeface="+mn-cs"/>
              </a:rPr>
              <a:t>lukuohia</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formerly</a:t>
            </a:r>
            <a:r>
              <a:rPr lang="en-US" sz="1200" kern="1200" dirty="0" smtClean="0">
                <a:solidFill>
                  <a:schemeClr val="tx1"/>
                </a:solidFill>
                <a:effectLst/>
                <a:latin typeface="+mn-lt"/>
                <a:ea typeface="+mn-ea"/>
                <a:cs typeface="+mn-cs"/>
              </a:rPr>
              <a:t> species A) spreads rapidly – a few feet a day - throughout an infected tree and is referred to as </a:t>
            </a:r>
            <a:r>
              <a:rPr lang="en-US" sz="1200" kern="1200" dirty="0" err="1" smtClean="0">
                <a:solidFill>
                  <a:schemeClr val="tx1"/>
                </a:solidFill>
                <a:effectLst/>
                <a:latin typeface="+mn-lt"/>
                <a:ea typeface="+mn-ea"/>
                <a:cs typeface="+mn-cs"/>
              </a:rPr>
              <a:t>ʻōhiʻa</a:t>
            </a:r>
            <a:r>
              <a:rPr lang="en-US" sz="1200" kern="1200" dirty="0" smtClean="0">
                <a:solidFill>
                  <a:schemeClr val="tx1"/>
                </a:solidFill>
                <a:effectLst/>
                <a:latin typeface="+mn-lt"/>
                <a:ea typeface="+mn-ea"/>
                <a:cs typeface="+mn-cs"/>
              </a:rPr>
              <a:t> vascular wilt. Its spores move in the flowing sap in the sapwood.</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Ceratocystis</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huliohia</a:t>
            </a:r>
            <a:r>
              <a:rPr lang="en-US" sz="1200" kern="1200" baseline="0" dirty="0" smtClean="0">
                <a:solidFill>
                  <a:schemeClr val="tx1"/>
                </a:solidFill>
                <a:effectLst/>
                <a:latin typeface="+mn-lt"/>
                <a:ea typeface="+mn-ea"/>
                <a:cs typeface="+mn-cs"/>
              </a:rPr>
              <a:t> (formerly </a:t>
            </a:r>
            <a:r>
              <a:rPr lang="en-US" sz="1200" kern="1200" dirty="0" smtClean="0">
                <a:solidFill>
                  <a:schemeClr val="tx1"/>
                </a:solidFill>
                <a:effectLst/>
                <a:latin typeface="+mn-lt"/>
                <a:ea typeface="+mn-ea"/>
                <a:cs typeface="+mn-cs"/>
              </a:rPr>
              <a:t>species B) spreads slowly – a few inches</a:t>
            </a:r>
            <a:r>
              <a:rPr lang="en-US" sz="1200" kern="1200" baseline="0" dirty="0" smtClean="0">
                <a:solidFill>
                  <a:schemeClr val="tx1"/>
                </a:solidFill>
                <a:effectLst/>
                <a:latin typeface="+mn-lt"/>
                <a:ea typeface="+mn-ea"/>
                <a:cs typeface="+mn-cs"/>
              </a:rPr>
              <a:t> a day - </a:t>
            </a:r>
            <a:r>
              <a:rPr lang="en-US" sz="1200" kern="1200" dirty="0" smtClean="0">
                <a:solidFill>
                  <a:schemeClr val="tx1"/>
                </a:solidFill>
                <a:effectLst/>
                <a:latin typeface="+mn-lt"/>
                <a:ea typeface="+mn-ea"/>
                <a:cs typeface="+mn-cs"/>
              </a:rPr>
              <a:t>and creates dead tissue (necrosis) in a limited area around the infection point, referred to as a canker. It only moves by growing mycelia</a:t>
            </a:r>
            <a:r>
              <a:rPr lang="en-US" sz="1200" kern="1200" baseline="0" dirty="0" smtClean="0">
                <a:solidFill>
                  <a:schemeClr val="tx1"/>
                </a:solidFill>
                <a:effectLst/>
                <a:latin typeface="+mn-lt"/>
                <a:ea typeface="+mn-ea"/>
                <a:cs typeface="+mn-cs"/>
              </a:rPr>
              <a:t> through the sapwood. </a:t>
            </a:r>
            <a:r>
              <a:rPr lang="en-US" sz="1200" kern="1200" dirty="0" smtClean="0">
                <a:solidFill>
                  <a:schemeClr val="tx1"/>
                </a:solidFill>
                <a:effectLst/>
                <a:latin typeface="+mn-lt"/>
                <a:ea typeface="+mn-ea"/>
                <a:cs typeface="+mn-cs"/>
              </a:rPr>
              <a:t>Research on these species is ongoing.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Although there are now two new species, for management purposes we are treating them the same and still calling the disease Rapid Ohia Death. </a:t>
            </a:r>
          </a:p>
          <a:p>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2</a:t>
            </a:fld>
            <a:endParaRPr lang="en-US"/>
          </a:p>
        </p:txBody>
      </p:sp>
    </p:spTree>
    <p:extLst>
      <p:ext uri="{BB962C8B-B14F-4D97-AF65-F5344CB8AC3E}">
        <p14:creationId xmlns:p14="http://schemas.microsoft.com/office/powerpoint/2010/main" val="60589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Ambrosia beetles live by</a:t>
            </a:r>
            <a:r>
              <a:rPr lang="en-US" baseline="0" dirty="0" smtClean="0"/>
              <a:t> boring into wood / trees and culturing a fungus, which they eat ( called ambrosia). They do not culture Ceratocystis; they just sense stressed trees and bore into them. In the process their tunneling releases a lot of fine sawdust that can blow in the wind. Must of the sawdust (</a:t>
            </a:r>
            <a:r>
              <a:rPr lang="en-US" baseline="0" dirty="0" err="1" smtClean="0"/>
              <a:t>frass</a:t>
            </a:r>
            <a:r>
              <a:rPr lang="en-US" baseline="0" dirty="0" smtClean="0"/>
              <a:t>) contains Ceratocystis spores. </a:t>
            </a:r>
          </a:p>
        </p:txBody>
      </p:sp>
      <p:sp>
        <p:nvSpPr>
          <p:cNvPr id="4" name="Slide Number Placeholder 3"/>
          <p:cNvSpPr>
            <a:spLocks noGrp="1"/>
          </p:cNvSpPr>
          <p:nvPr>
            <p:ph type="sldNum" sz="quarter" idx="10"/>
          </p:nvPr>
        </p:nvSpPr>
        <p:spPr/>
        <p:txBody>
          <a:bodyPr/>
          <a:lstStyle/>
          <a:p>
            <a:fld id="{3BEE8ABB-C6A3-B04B-A05B-238B3BD9C401}" type="slidenum">
              <a:rPr lang="en-US" smtClean="0"/>
              <a:t>3</a:t>
            </a:fld>
            <a:endParaRPr lang="en-US"/>
          </a:p>
        </p:txBody>
      </p:sp>
    </p:spTree>
    <p:extLst>
      <p:ext uri="{BB962C8B-B14F-4D97-AF65-F5344CB8AC3E}">
        <p14:creationId xmlns:p14="http://schemas.microsoft.com/office/powerpoint/2010/main" val="257463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infected sawdust (</a:t>
            </a:r>
            <a:r>
              <a:rPr lang="en-US" dirty="0" err="1" smtClean="0"/>
              <a:t>frass</a:t>
            </a:r>
            <a:r>
              <a:rPr lang="en-US" dirty="0" smtClean="0"/>
              <a:t>)</a:t>
            </a:r>
            <a:r>
              <a:rPr lang="en-US" baseline="0" dirty="0" smtClean="0"/>
              <a:t> lands on the soil, the soil will be infected. Researchers found that 5% of the soil from infected stands tested positive for the Ceratocystis. If you walk or drive through infected </a:t>
            </a:r>
            <a:r>
              <a:rPr lang="en-US" baseline="0" dirty="0" err="1" smtClean="0"/>
              <a:t>ares</a:t>
            </a:r>
            <a:r>
              <a:rPr lang="en-US" baseline="0" dirty="0" smtClean="0"/>
              <a:t>, you risk spreading the fungus in the soil on your boots or tires. Only if you pick up soil. You won’t pick up the fungus on pavement, at least not to a significant amount.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4</a:t>
            </a:fld>
            <a:endParaRPr lang="en-US"/>
          </a:p>
        </p:txBody>
      </p:sp>
    </p:spTree>
    <p:extLst>
      <p:ext uri="{BB962C8B-B14F-4D97-AF65-F5344CB8AC3E}">
        <p14:creationId xmlns:p14="http://schemas.microsoft.com/office/powerpoint/2010/main" val="26939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a:t>
            </a:r>
            <a:r>
              <a:rPr lang="en-US" baseline="0" dirty="0" smtClean="0"/>
              <a:t> to see strong associations between wounding events and the development of ROD</a:t>
            </a:r>
          </a:p>
          <a:p>
            <a:r>
              <a:rPr lang="en-US" baseline="0" dirty="0" smtClean="0"/>
              <a:t/>
            </a:r>
            <a:br>
              <a:rPr lang="en-US" baseline="0" dirty="0" smtClean="0"/>
            </a:br>
            <a:r>
              <a:rPr lang="en-US" baseline="0" dirty="0" smtClean="0"/>
              <a:t>This shows a stand of </a:t>
            </a:r>
            <a:r>
              <a:rPr lang="en-US" baseline="0" dirty="0" err="1" smtClean="0"/>
              <a:t>ohia</a:t>
            </a:r>
            <a:r>
              <a:rPr lang="en-US" baseline="0" dirty="0" smtClean="0"/>
              <a:t> in </a:t>
            </a:r>
            <a:r>
              <a:rPr lang="en-US" baseline="0" dirty="0" err="1" smtClean="0"/>
              <a:t>Ka’u</a:t>
            </a:r>
            <a:r>
              <a:rPr lang="en-US" baseline="0" dirty="0" smtClean="0"/>
              <a:t> growing on lava where there was no grass. Feral animals, either goats or cattle, were stripping bark. We could see the fungus growing on the wood surfaces from which the bark had been peeled. Many of the injured trees were infected by Ceratocystis (</a:t>
            </a:r>
            <a:r>
              <a:rPr lang="en-US" baseline="0" dirty="0" err="1" smtClean="0"/>
              <a:t>lukuohia</a:t>
            </a:r>
            <a:r>
              <a:rPr lang="en-US" baseline="0" dirty="0" smtClean="0"/>
              <a:t> in this case).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5</a:t>
            </a:fld>
            <a:endParaRPr lang="en-US"/>
          </a:p>
        </p:txBody>
      </p:sp>
    </p:spTree>
    <p:extLst>
      <p:ext uri="{BB962C8B-B14F-4D97-AF65-F5344CB8AC3E}">
        <p14:creationId xmlns:p14="http://schemas.microsoft.com/office/powerpoint/2010/main" val="189487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major ways trees</a:t>
            </a:r>
            <a:r>
              <a:rPr lang="en-US" baseline="0" dirty="0" smtClean="0"/>
              <a:t> get wounded is by feral grazing animals that peel the bark off trees. Cattle and goats and sheep are prone to do this. We have now seen several examples of areas where ROD is prevalent in areas where there are lots of feral animals but little or no ROD in fenced areas next door where feral animals have been kept out. </a:t>
            </a:r>
          </a:p>
          <a:p>
            <a:endParaRPr lang="en-US" baseline="0" dirty="0" smtClean="0"/>
          </a:p>
          <a:p>
            <a:r>
              <a:rPr lang="en-US" baseline="0" dirty="0" smtClean="0"/>
              <a:t>The map is a map from Hawaii volcanoes National Park showing ROD detections (red circles) and ROD samples where ROD was not detected. Most of the detections in the park are in the </a:t>
            </a:r>
            <a:r>
              <a:rPr lang="en-US" baseline="0" dirty="0" err="1" smtClean="0"/>
              <a:t>Kahuku</a:t>
            </a:r>
            <a:r>
              <a:rPr lang="en-US" baseline="0" dirty="0" smtClean="0"/>
              <a:t> unit (lower inset). All but one detection were below the fence line that runs across the unit. There is a population of mouflon sheep below the fence line but almost none above the fence line. The fence </a:t>
            </a:r>
            <a:r>
              <a:rPr lang="en-US" baseline="0" smtClean="0"/>
              <a:t>was put in 5 or 6 years ago.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6</a:t>
            </a:fld>
            <a:endParaRPr lang="en-US"/>
          </a:p>
        </p:txBody>
      </p:sp>
    </p:spTree>
    <p:extLst>
      <p:ext uri="{BB962C8B-B14F-4D97-AF65-F5344CB8AC3E}">
        <p14:creationId xmlns:p14="http://schemas.microsoft.com/office/powerpoint/2010/main" val="421640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early </a:t>
            </a:r>
            <a:r>
              <a:rPr lang="en-US" baseline="0" dirty="0" smtClean="0"/>
              <a:t>2018 foresters on Kauai noticed some trees with ROD-like symptoms. In May 2018 a crew took samples and the molecular test found DNA of Ceratocystis </a:t>
            </a:r>
            <a:r>
              <a:rPr lang="en-US" baseline="0" dirty="0" err="1" smtClean="0"/>
              <a:t>huliohia</a:t>
            </a:r>
            <a:r>
              <a:rPr lang="en-US" baseline="0" dirty="0" smtClean="0"/>
              <a:t>, the species formerly called “species B.” This is the less aggressive of the two species of Ceratocystis that cause ROD and probably accounts for less than 10% of the mortality on Hawaii Island. It causes </a:t>
            </a:r>
            <a:r>
              <a:rPr lang="en-US" baseline="0" dirty="0" err="1" smtClean="0"/>
              <a:t>ohia</a:t>
            </a:r>
            <a:r>
              <a:rPr lang="en-US" baseline="0" dirty="0" smtClean="0"/>
              <a:t> canker, not </a:t>
            </a:r>
            <a:r>
              <a:rPr lang="en-US" baseline="0" dirty="0" err="1" smtClean="0"/>
              <a:t>ohia</a:t>
            </a:r>
            <a:r>
              <a:rPr lang="en-US" baseline="0" dirty="0" smtClean="0"/>
              <a:t> wilt. Nonetheless it is a huge concern for Kauai. We do not know how the disease got there. We do not know how long it may have been on Kauai. Right now (May 2018) staff is conducting aerial surveys both by aerial sketch mapping from helicopters and from drones to determine the extent of diseased trees. Individual trees showing samples will then be sampled. When the extent of the disease is known then preventative measures can be taken. If the disease is spread over a large area, that would indicate that the disease has been on Kauai for a long time. The disease has been on Kauai for at least a year, judging form how long some of the affected trees seem to have been dead. </a:t>
            </a:r>
          </a:p>
          <a:p>
            <a:endParaRPr lang="en-US" baseline="0" dirty="0" smtClean="0"/>
          </a:p>
          <a:p>
            <a:r>
              <a:rPr lang="en-US" baseline="0" dirty="0" smtClean="0"/>
              <a:t>The biologists are also looking to see if the can detect small differences in the DNA between Ceratocystis </a:t>
            </a:r>
            <a:r>
              <a:rPr lang="en-US" baseline="0" dirty="0" err="1" smtClean="0"/>
              <a:t>huliohia</a:t>
            </a:r>
            <a:r>
              <a:rPr lang="en-US" baseline="0" dirty="0" smtClean="0"/>
              <a:t> populations on Hawaii Island and Ceratocystis </a:t>
            </a:r>
            <a:r>
              <a:rPr lang="en-US" baseline="0" dirty="0" err="1" smtClean="0"/>
              <a:t>huliohia</a:t>
            </a:r>
            <a:r>
              <a:rPr lang="en-US" baseline="0" dirty="0" smtClean="0"/>
              <a:t> populations on Kauai. If they find any that would be an indication that the disease has been on Kauai for a long time. </a:t>
            </a:r>
          </a:p>
          <a:p>
            <a:r>
              <a:rPr lang="en-US" baseline="0" dirty="0" smtClean="0"/>
              <a:t/>
            </a:r>
            <a:br>
              <a:rPr lang="en-US" baseline="0" dirty="0" smtClean="0"/>
            </a:br>
            <a:r>
              <a:rPr lang="en-US" baseline="0" dirty="0" smtClean="0"/>
              <a:t>Right now recommendations are the same: Clean boots and </a:t>
            </a:r>
            <a:r>
              <a:rPr lang="en-US" baseline="0" dirty="0" err="1" smtClean="0"/>
              <a:t>tooks</a:t>
            </a:r>
            <a:r>
              <a:rPr lang="en-US" baseline="0" dirty="0" smtClean="0"/>
              <a:t> and vehicles and gear. Don’t move </a:t>
            </a:r>
            <a:r>
              <a:rPr lang="en-US" baseline="0" dirty="0" err="1" smtClean="0"/>
              <a:t>ohia</a:t>
            </a:r>
            <a:r>
              <a:rPr lang="en-US" baseline="0" dirty="0" smtClean="0"/>
              <a:t>. Don’t wound </a:t>
            </a:r>
            <a:r>
              <a:rPr lang="en-US" baseline="0" dirty="0" err="1" smtClean="0"/>
              <a:t>ohia</a:t>
            </a:r>
            <a:r>
              <a:rPr lang="en-US" baseline="0" dirty="0" smtClean="0"/>
              <a:t>. Ceratocystis </a:t>
            </a:r>
            <a:r>
              <a:rPr lang="en-US" baseline="0" dirty="0" err="1" smtClean="0"/>
              <a:t>huliohia</a:t>
            </a:r>
            <a:r>
              <a:rPr lang="en-US" baseline="0" dirty="0" smtClean="0"/>
              <a:t> is a wound pathogen that needs a wound to get into the tree.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7</a:t>
            </a:fld>
            <a:endParaRPr lang="en-US"/>
          </a:p>
        </p:txBody>
      </p:sp>
    </p:spTree>
    <p:extLst>
      <p:ext uri="{BB962C8B-B14F-4D97-AF65-F5344CB8AC3E}">
        <p14:creationId xmlns:p14="http://schemas.microsoft.com/office/powerpoint/2010/main" val="392984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Kauai detection has</a:t>
            </a:r>
            <a:r>
              <a:rPr lang="en-US" baseline="0" dirty="0" smtClean="0"/>
              <a:t> initially been on only a few trees in one area, but initial drone flights over the area are finding more symptomatic trees that need to be tested. Helicopter flights and aerial sketch mapping will be used to delineate the extent of the infestation.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8</a:t>
            </a:fld>
            <a:endParaRPr lang="en-US"/>
          </a:p>
        </p:txBody>
      </p:sp>
    </p:spTree>
    <p:extLst>
      <p:ext uri="{BB962C8B-B14F-4D97-AF65-F5344CB8AC3E}">
        <p14:creationId xmlns:p14="http://schemas.microsoft.com/office/powerpoint/2010/main" val="146140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around plants or wood (posts, firewood) that is infected with </a:t>
            </a:r>
            <a:r>
              <a:rPr lang="en-US" dirty="0" err="1" smtClean="0"/>
              <a:t>Certaocystis</a:t>
            </a:r>
            <a:r>
              <a:rPr lang="en-US" baseline="0" dirty="0" smtClean="0"/>
              <a:t> is a very good way to move the disease around. Please don’t do it. </a:t>
            </a:r>
            <a:endParaRPr lang="en-US" dirty="0"/>
          </a:p>
        </p:txBody>
      </p:sp>
      <p:sp>
        <p:nvSpPr>
          <p:cNvPr id="4" name="Slide Number Placeholder 3"/>
          <p:cNvSpPr>
            <a:spLocks noGrp="1"/>
          </p:cNvSpPr>
          <p:nvPr>
            <p:ph type="sldNum" sz="quarter" idx="10"/>
          </p:nvPr>
        </p:nvSpPr>
        <p:spPr/>
        <p:txBody>
          <a:bodyPr/>
          <a:lstStyle/>
          <a:p>
            <a:fld id="{3BEE8ABB-C6A3-B04B-A05B-238B3BD9C401}" type="slidenum">
              <a:rPr lang="en-US" smtClean="0"/>
              <a:t>9</a:t>
            </a:fld>
            <a:endParaRPr lang="en-US"/>
          </a:p>
        </p:txBody>
      </p:sp>
    </p:spTree>
    <p:extLst>
      <p:ext uri="{BB962C8B-B14F-4D97-AF65-F5344CB8AC3E}">
        <p14:creationId xmlns:p14="http://schemas.microsoft.com/office/powerpoint/2010/main" val="100920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aw-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aw-US" smtClean="0"/>
              <a:t>Click to edit Master subtitle style</a:t>
            </a:r>
            <a:endParaRPr lang="en-US"/>
          </a:p>
        </p:txBody>
      </p:sp>
      <p:sp>
        <p:nvSpPr>
          <p:cNvPr id="4" name="Date Placeholder 3"/>
          <p:cNvSpPr>
            <a:spLocks noGrp="1"/>
          </p:cNvSpPr>
          <p:nvPr>
            <p:ph type="dt" sz="half" idx="10"/>
          </p:nvPr>
        </p:nvSpPr>
        <p:spPr/>
        <p:txBody>
          <a:bodyPr/>
          <a:lstStyle/>
          <a:p>
            <a:fld id="{F6DCA8D9-3951-504D-9D37-7EEC9AD7B8AF}"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52759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aw-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4" name="Date Placeholder 3"/>
          <p:cNvSpPr>
            <a:spLocks noGrp="1"/>
          </p:cNvSpPr>
          <p:nvPr>
            <p:ph type="dt" sz="half" idx="10"/>
          </p:nvPr>
        </p:nvSpPr>
        <p:spPr/>
        <p:txBody>
          <a:bodyPr/>
          <a:lstStyle/>
          <a:p>
            <a:fld id="{F6DCA8D9-3951-504D-9D37-7EEC9AD7B8AF}"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355745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aw-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4" name="Date Placeholder 3"/>
          <p:cNvSpPr>
            <a:spLocks noGrp="1"/>
          </p:cNvSpPr>
          <p:nvPr>
            <p:ph type="dt" sz="half" idx="10"/>
          </p:nvPr>
        </p:nvSpPr>
        <p:spPr/>
        <p:txBody>
          <a:bodyPr/>
          <a:lstStyle/>
          <a:p>
            <a:fld id="{F6DCA8D9-3951-504D-9D37-7EEC9AD7B8AF}"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271174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aw-US" smtClean="0"/>
              <a:t>Click to edit Master title style</a:t>
            </a:r>
            <a:endParaRPr lang="en-US"/>
          </a:p>
        </p:txBody>
      </p:sp>
      <p:sp>
        <p:nvSpPr>
          <p:cNvPr id="3" name="Content Placeholder 2"/>
          <p:cNvSpPr>
            <a:spLocks noGrp="1"/>
          </p:cNvSpPr>
          <p:nvPr>
            <p:ph idx="1"/>
          </p:nvPr>
        </p:nvSpPr>
        <p:spPr/>
        <p:txBody>
          <a:body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4" name="Date Placeholder 3"/>
          <p:cNvSpPr>
            <a:spLocks noGrp="1"/>
          </p:cNvSpPr>
          <p:nvPr>
            <p:ph type="dt" sz="half" idx="10"/>
          </p:nvPr>
        </p:nvSpPr>
        <p:spPr/>
        <p:txBody>
          <a:bodyPr/>
          <a:lstStyle/>
          <a:p>
            <a:fld id="{F6DCA8D9-3951-504D-9D37-7EEC9AD7B8AF}"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336127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aw-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aw-US" smtClean="0"/>
              <a:t>Click to edit Master text styles</a:t>
            </a:r>
          </a:p>
        </p:txBody>
      </p:sp>
      <p:sp>
        <p:nvSpPr>
          <p:cNvPr id="4" name="Date Placeholder 3"/>
          <p:cNvSpPr>
            <a:spLocks noGrp="1"/>
          </p:cNvSpPr>
          <p:nvPr>
            <p:ph type="dt" sz="half" idx="10"/>
          </p:nvPr>
        </p:nvSpPr>
        <p:spPr/>
        <p:txBody>
          <a:bodyPr/>
          <a:lstStyle/>
          <a:p>
            <a:fld id="{F6DCA8D9-3951-504D-9D37-7EEC9AD7B8AF}"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89747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aw-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5" name="Date Placeholder 4"/>
          <p:cNvSpPr>
            <a:spLocks noGrp="1"/>
          </p:cNvSpPr>
          <p:nvPr>
            <p:ph type="dt" sz="half" idx="10"/>
          </p:nvPr>
        </p:nvSpPr>
        <p:spPr/>
        <p:txBody>
          <a:bodyPr/>
          <a:lstStyle/>
          <a:p>
            <a:fld id="{F6DCA8D9-3951-504D-9D37-7EEC9AD7B8AF}"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370490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aw-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aw-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aw-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7" name="Date Placeholder 6"/>
          <p:cNvSpPr>
            <a:spLocks noGrp="1"/>
          </p:cNvSpPr>
          <p:nvPr>
            <p:ph type="dt" sz="half" idx="10"/>
          </p:nvPr>
        </p:nvSpPr>
        <p:spPr/>
        <p:txBody>
          <a:bodyPr/>
          <a:lstStyle/>
          <a:p>
            <a:fld id="{F6DCA8D9-3951-504D-9D37-7EEC9AD7B8AF}"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166756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aw-US" smtClean="0"/>
              <a:t>Click to edit Master title style</a:t>
            </a:r>
            <a:endParaRPr lang="en-US"/>
          </a:p>
        </p:txBody>
      </p:sp>
      <p:sp>
        <p:nvSpPr>
          <p:cNvPr id="3" name="Date Placeholder 2"/>
          <p:cNvSpPr>
            <a:spLocks noGrp="1"/>
          </p:cNvSpPr>
          <p:nvPr>
            <p:ph type="dt" sz="half" idx="10"/>
          </p:nvPr>
        </p:nvSpPr>
        <p:spPr/>
        <p:txBody>
          <a:bodyPr/>
          <a:lstStyle/>
          <a:p>
            <a:fld id="{F6DCA8D9-3951-504D-9D37-7EEC9AD7B8AF}"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224681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CA8D9-3951-504D-9D37-7EEC9AD7B8AF}"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311663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aw-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aw-US" smtClean="0"/>
              <a:t>Click to edit Master text styles</a:t>
            </a:r>
          </a:p>
        </p:txBody>
      </p:sp>
      <p:sp>
        <p:nvSpPr>
          <p:cNvPr id="5" name="Date Placeholder 4"/>
          <p:cNvSpPr>
            <a:spLocks noGrp="1"/>
          </p:cNvSpPr>
          <p:nvPr>
            <p:ph type="dt" sz="half" idx="10"/>
          </p:nvPr>
        </p:nvSpPr>
        <p:spPr/>
        <p:txBody>
          <a:bodyPr/>
          <a:lstStyle/>
          <a:p>
            <a:fld id="{F6DCA8D9-3951-504D-9D37-7EEC9AD7B8AF}"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166528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aw-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aw-US" smtClean="0"/>
              <a:t>Click to edit Master text styles</a:t>
            </a:r>
          </a:p>
        </p:txBody>
      </p:sp>
      <p:sp>
        <p:nvSpPr>
          <p:cNvPr id="5" name="Date Placeholder 4"/>
          <p:cNvSpPr>
            <a:spLocks noGrp="1"/>
          </p:cNvSpPr>
          <p:nvPr>
            <p:ph type="dt" sz="half" idx="10"/>
          </p:nvPr>
        </p:nvSpPr>
        <p:spPr/>
        <p:txBody>
          <a:bodyPr/>
          <a:lstStyle/>
          <a:p>
            <a:fld id="{F6DCA8D9-3951-504D-9D37-7EEC9AD7B8AF}"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599E2-69B0-7848-9552-AA7A4E12BE1B}" type="slidenum">
              <a:rPr lang="en-US" smtClean="0"/>
              <a:t>‹#›</a:t>
            </a:fld>
            <a:endParaRPr lang="en-US"/>
          </a:p>
        </p:txBody>
      </p:sp>
    </p:spTree>
    <p:extLst>
      <p:ext uri="{BB962C8B-B14F-4D97-AF65-F5344CB8AC3E}">
        <p14:creationId xmlns:p14="http://schemas.microsoft.com/office/powerpoint/2010/main" val="269397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aw-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CA8D9-3951-504D-9D37-7EEC9AD7B8AF}" type="datetimeFigureOut">
              <a:rPr lang="en-US" smtClean="0"/>
              <a:t>7/2/2018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599E2-69B0-7848-9552-AA7A4E12BE1B}" type="slidenum">
              <a:rPr lang="en-US" smtClean="0"/>
              <a:t>‹#›</a:t>
            </a:fld>
            <a:endParaRPr lang="en-US"/>
          </a:p>
        </p:txBody>
      </p:sp>
    </p:spTree>
    <p:extLst>
      <p:ext uri="{BB962C8B-B14F-4D97-AF65-F5344CB8AC3E}">
        <p14:creationId xmlns:p14="http://schemas.microsoft.com/office/powerpoint/2010/main" val="211328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png"/><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25.jpeg"/><Relationship Id="rId5" Type="http://schemas.microsoft.com/office/2007/relationships/hdphoto" Target="../media/hdphoto5.wdp"/><Relationship Id="rId10" Type="http://schemas.openxmlformats.org/officeDocument/2006/relationships/image" Target="../media/image24.jpeg"/><Relationship Id="rId4" Type="http://schemas.microsoft.com/office/2007/relationships/hdphoto" Target="../media/hdphoto4.wdp"/><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28.jpeg"/><Relationship Id="rId5" Type="http://schemas.microsoft.com/office/2007/relationships/hdphoto" Target="../media/hdphoto5.wdp"/><Relationship Id="rId10" Type="http://schemas.openxmlformats.org/officeDocument/2006/relationships/image" Target="../media/image27.jpeg"/><Relationship Id="rId4" Type="http://schemas.microsoft.com/office/2007/relationships/hdphoto" Target="../media/hdphoto4.wdp"/><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3.wdp"/><Relationship Id="rId5" Type="http://schemas.microsoft.com/office/2007/relationships/hdphoto" Target="../media/hdphoto5.wdp"/><Relationship Id="rId10" Type="http://schemas.openxmlformats.org/officeDocument/2006/relationships/image" Target="../media/image30.jpeg"/><Relationship Id="rId4" Type="http://schemas.microsoft.com/office/2007/relationships/hdphoto" Target="../media/hdphoto4.wdp"/><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3.wdp"/><Relationship Id="rId5" Type="http://schemas.microsoft.com/office/2007/relationships/hdphoto" Target="../media/hdphoto5.wdp"/><Relationship Id="rId4" Type="http://schemas.microsoft.com/office/2007/relationships/hdphoto" Target="../media/hdphoto4.wdp"/><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3.wdp"/><Relationship Id="rId5" Type="http://schemas.microsoft.com/office/2007/relationships/hdphoto" Target="../media/hdphoto5.wdp"/><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3.wdp"/><Relationship Id="rId5" Type="http://schemas.microsoft.com/office/2007/relationships/hdphoto" Target="../media/hdphoto5.wdp"/><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3.wdp"/><Relationship Id="rId5" Type="http://schemas.microsoft.com/office/2007/relationships/hdphoto" Target="../media/hdphoto5.wdp"/><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4.emf"/><Relationship Id="rId12" Type="http://schemas.openxmlformats.org/officeDocument/2006/relationships/image" Target="../media/image39.jpeg"/><Relationship Id="rId17" Type="http://schemas.openxmlformats.org/officeDocument/2006/relationships/image" Target="../media/image44.jpeg"/><Relationship Id="rId2" Type="http://schemas.openxmlformats.org/officeDocument/2006/relationships/notesSlide" Target="../notesSlides/notesSlide17.xml"/><Relationship Id="rId16" Type="http://schemas.openxmlformats.org/officeDocument/2006/relationships/image" Target="../media/image43.jpe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8.png"/><Relationship Id="rId5" Type="http://schemas.microsoft.com/office/2007/relationships/hdphoto" Target="../media/hdphoto2.wdp"/><Relationship Id="rId15" Type="http://schemas.openxmlformats.org/officeDocument/2006/relationships/image" Target="../media/image42.jpeg"/><Relationship Id="rId10" Type="http://schemas.openxmlformats.org/officeDocument/2006/relationships/image" Target="../media/image37.jpeg"/><Relationship Id="rId4" Type="http://schemas.microsoft.com/office/2007/relationships/hdphoto" Target="../media/hdphoto1.wdp"/><Relationship Id="rId9" Type="http://schemas.openxmlformats.org/officeDocument/2006/relationships/image" Target="../media/image36.jpeg"/><Relationship Id="rId1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jpeg"/><Relationship Id="rId3" Type="http://schemas.openxmlformats.org/officeDocument/2006/relationships/image" Target="../media/image1.png"/><Relationship Id="rId7" Type="http://schemas.openxmlformats.org/officeDocument/2006/relationships/image" Target="../media/image4.emf"/><Relationship Id="rId12" Type="http://schemas.openxmlformats.org/officeDocument/2006/relationships/image" Target="../media/image49.jpeg"/><Relationship Id="rId17" Type="http://schemas.openxmlformats.org/officeDocument/2006/relationships/image" Target="../media/image54.png"/><Relationship Id="rId2" Type="http://schemas.openxmlformats.org/officeDocument/2006/relationships/notesSlide" Target="../notesSlides/notesSlide18.xml"/><Relationship Id="rId16" Type="http://schemas.openxmlformats.org/officeDocument/2006/relationships/image" Target="../media/image53.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48.png"/><Relationship Id="rId5" Type="http://schemas.microsoft.com/office/2007/relationships/hdphoto" Target="../media/hdphoto2.wdp"/><Relationship Id="rId15" Type="http://schemas.openxmlformats.org/officeDocument/2006/relationships/image" Target="../media/image52.png"/><Relationship Id="rId10" Type="http://schemas.openxmlformats.org/officeDocument/2006/relationships/image" Target="../media/image47.png"/><Relationship Id="rId4" Type="http://schemas.microsoft.com/office/2007/relationships/hdphoto" Target="../media/hdphoto1.wdp"/><Relationship Id="rId9" Type="http://schemas.openxmlformats.org/officeDocument/2006/relationships/image" Target="../media/image46.pn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7.png"/><Relationship Id="rId5" Type="http://schemas.microsoft.com/office/2007/relationships/hdphoto" Target="../media/hdphoto5.wdp"/><Relationship Id="rId10" Type="http://schemas.openxmlformats.org/officeDocument/2006/relationships/image" Target="../media/image56.png"/><Relationship Id="rId4" Type="http://schemas.microsoft.com/office/2007/relationships/hdphoto" Target="../media/hdphoto4.wdp"/><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jpeg"/><Relationship Id="rId5" Type="http://schemas.microsoft.com/office/2007/relationships/hdphoto" Target="../media/hdphoto5.wdp"/><Relationship Id="rId10" Type="http://schemas.openxmlformats.org/officeDocument/2006/relationships/image" Target="../media/image7.jpeg"/><Relationship Id="rId4" Type="http://schemas.microsoft.com/office/2007/relationships/hdphoto" Target="../media/hdphoto4.wdp"/><Relationship Id="rId9"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image" Target="../media/image6.emf"/><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1.jpeg"/><Relationship Id="rId5" Type="http://schemas.microsoft.com/office/2007/relationships/hdphoto" Target="../media/hdphoto7.wdp"/><Relationship Id="rId10" Type="http://schemas.openxmlformats.org/officeDocument/2006/relationships/image" Target="../media/image10.jpeg"/><Relationship Id="rId4" Type="http://schemas.microsoft.com/office/2007/relationships/hdphoto" Target="../media/hdphoto6.wdp"/><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3.wdp"/><Relationship Id="rId5" Type="http://schemas.microsoft.com/office/2007/relationships/hdphoto" Target="../media/hdphoto7.wdp"/><Relationship Id="rId10" Type="http://schemas.openxmlformats.org/officeDocument/2006/relationships/image" Target="../media/image14.jpeg"/><Relationship Id="rId4" Type="http://schemas.microsoft.com/office/2007/relationships/hdphoto" Target="../media/hdphoto6.wdp"/><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microsoft.com/office/2007/relationships/hdphoto" Target="../media/hdphoto3.wdp"/><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jpeg"/><Relationship Id="rId5" Type="http://schemas.microsoft.com/office/2007/relationships/hdphoto" Target="../media/hdphoto5.wdp"/><Relationship Id="rId10" Type="http://schemas.openxmlformats.org/officeDocument/2006/relationships/image" Target="../media/image15.jpeg"/><Relationship Id="rId4" Type="http://schemas.microsoft.com/office/2007/relationships/hdphoto" Target="../media/hdphoto4.wdp"/><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3.wdp"/><Relationship Id="rId5" Type="http://schemas.microsoft.com/office/2007/relationships/hdphoto" Target="../media/hdphoto5.wdp"/><Relationship Id="rId4" Type="http://schemas.microsoft.com/office/2007/relationships/hdphoto" Target="../media/hdphoto4.wdp"/><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2.jpeg"/><Relationship Id="rId5" Type="http://schemas.microsoft.com/office/2007/relationships/hdphoto" Target="../media/hdphoto5.wdp"/><Relationship Id="rId10" Type="http://schemas.openxmlformats.org/officeDocument/2006/relationships/image" Target="../media/image21.jpeg"/><Relationship Id="rId4" Type="http://schemas.microsoft.com/office/2007/relationships/hdphoto" Target="../media/hdphoto4.wdp"/><Relationship Id="rId9"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26903" b="10774"/>
          <a:stretch/>
        </p:blipFill>
        <p:spPr>
          <a:xfrm>
            <a:off x="5674523" y="738908"/>
            <a:ext cx="3469477" cy="6119092"/>
          </a:xfrm>
          <a:prstGeom prst="rect">
            <a:avLst/>
          </a:prstGeom>
        </p:spPr>
      </p:pic>
      <p:pic>
        <p:nvPicPr>
          <p:cNvPr id="13" name="Picture 12"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1015" b="12122"/>
          <a:stretch/>
        </p:blipFill>
        <p:spPr>
          <a:xfrm>
            <a:off x="0" y="831273"/>
            <a:ext cx="3274295" cy="6026727"/>
          </a:xfrm>
          <a:prstGeom prst="rect">
            <a:avLst/>
          </a:prstGeom>
        </p:spPr>
      </p:pic>
      <p:pic>
        <p:nvPicPr>
          <p:cNvPr id="14" name="Picture 13"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nvGrpSpPr>
          <p:cNvPr id="3" name="Group 2"/>
          <p:cNvGrpSpPr/>
          <p:nvPr/>
        </p:nvGrpSpPr>
        <p:grpSpPr>
          <a:xfrm>
            <a:off x="1143707" y="534554"/>
            <a:ext cx="8077632" cy="2717025"/>
            <a:chOff x="637160" y="1399285"/>
            <a:chExt cx="9542563" cy="3654817"/>
          </a:xfrm>
        </p:grpSpPr>
        <p:pic>
          <p:nvPicPr>
            <p:cNvPr id="5" name="Picture 4"/>
            <p:cNvPicPr>
              <a:picLocks noChangeAspect="1"/>
            </p:cNvPicPr>
            <p:nvPr/>
          </p:nvPicPr>
          <p:blipFill rotWithShape="1">
            <a:blip r:embed="rId7" cstate="screen">
              <a:extLst>
                <a:ext uri="{28A0092B-C50C-407E-A947-70E740481C1C}">
                  <a14:useLocalDpi xmlns:a14="http://schemas.microsoft.com/office/drawing/2010/main"/>
                </a:ext>
              </a:extLst>
            </a:blip>
            <a:srcRect t="6666" b="11352"/>
            <a:stretch/>
          </p:blipFill>
          <p:spPr>
            <a:xfrm>
              <a:off x="2379035" y="1738541"/>
              <a:ext cx="7800688" cy="2948458"/>
            </a:xfrm>
            <a:prstGeom prst="rect">
              <a:avLst/>
            </a:prstGeom>
          </p:spPr>
        </p:pic>
        <p:grpSp>
          <p:nvGrpSpPr>
            <p:cNvPr id="2" name="Group 1"/>
            <p:cNvGrpSpPr/>
            <p:nvPr/>
          </p:nvGrpSpPr>
          <p:grpSpPr>
            <a:xfrm>
              <a:off x="637160" y="1399285"/>
              <a:ext cx="7065969" cy="3654817"/>
              <a:chOff x="637160" y="1380624"/>
              <a:chExt cx="7065969" cy="3654817"/>
            </a:xfrm>
          </p:grpSpPr>
          <p:pic>
            <p:nvPicPr>
              <p:cNvPr id="6" name="Picture 5"/>
              <p:cNvPicPr>
                <a:picLocks noChangeAspect="1"/>
              </p:cNvPicPr>
              <p:nvPr/>
            </p:nvPicPr>
            <p:blipFill>
              <a:blip r:embed="rId8"/>
              <a:stretch>
                <a:fillRect/>
              </a:stretch>
            </p:blipFill>
            <p:spPr>
              <a:xfrm>
                <a:off x="637160" y="1380624"/>
                <a:ext cx="2701613" cy="3652180"/>
              </a:xfrm>
              <a:prstGeom prst="rect">
                <a:avLst/>
              </a:prstGeom>
            </p:spPr>
          </p:pic>
          <p:pic>
            <p:nvPicPr>
              <p:cNvPr id="8" name="Picture 7"/>
              <p:cNvPicPr>
                <a:picLocks noChangeAspect="1"/>
              </p:cNvPicPr>
              <p:nvPr/>
            </p:nvPicPr>
            <p:blipFill>
              <a:blip r:embed="rId9"/>
              <a:stretch>
                <a:fillRect/>
              </a:stretch>
            </p:blipFill>
            <p:spPr>
              <a:xfrm flipV="1">
                <a:off x="2006030" y="4845761"/>
                <a:ext cx="5697099" cy="189680"/>
              </a:xfrm>
              <a:prstGeom prst="rect">
                <a:avLst/>
              </a:prstGeom>
            </p:spPr>
          </p:pic>
        </p:grpSp>
        <p:pic>
          <p:nvPicPr>
            <p:cNvPr id="9" name="Picture 8"/>
            <p:cNvPicPr>
              <a:picLocks noChangeAspect="1"/>
            </p:cNvPicPr>
            <p:nvPr/>
          </p:nvPicPr>
          <p:blipFill>
            <a:blip r:embed="rId9"/>
            <a:stretch>
              <a:fillRect/>
            </a:stretch>
          </p:blipFill>
          <p:spPr>
            <a:xfrm>
              <a:off x="2978993" y="1491765"/>
              <a:ext cx="4633567" cy="204124"/>
            </a:xfrm>
            <a:prstGeom prst="rect">
              <a:avLst/>
            </a:prstGeom>
          </p:spPr>
        </p:pic>
      </p:grpSp>
      <p:pic>
        <p:nvPicPr>
          <p:cNvPr id="16" name="Picture 15" descr="Ohia Liko Pale Yellow Image,Thicker.jpg"/>
          <p:cNvPicPr>
            <a:picLocks noChangeAspect="1"/>
          </p:cNvPicPr>
          <p:nvPr/>
        </p:nvPicPr>
        <p:blipFill rotWithShape="1">
          <a:blip r:embed="rId3" cstate="screen">
            <a:alphaModFix amt="1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6541" r="3795" b="10773"/>
          <a:stretch/>
        </p:blipFill>
        <p:spPr>
          <a:xfrm>
            <a:off x="2006030" y="4458783"/>
            <a:ext cx="4566285" cy="6567733"/>
          </a:xfrm>
          <a:prstGeom prst="rect">
            <a:avLst/>
          </a:prstGeom>
        </p:spPr>
      </p:pic>
      <p:sp>
        <p:nvSpPr>
          <p:cNvPr id="15" name="TextBox 14"/>
          <p:cNvSpPr txBox="1"/>
          <p:nvPr/>
        </p:nvSpPr>
        <p:spPr>
          <a:xfrm>
            <a:off x="149289" y="4425140"/>
            <a:ext cx="8856616" cy="2123658"/>
          </a:xfrm>
          <a:prstGeom prst="rect">
            <a:avLst/>
          </a:prstGeom>
          <a:noFill/>
        </p:spPr>
        <p:txBody>
          <a:bodyPr wrap="square" rtlCol="0">
            <a:spAutoFit/>
          </a:bodyPr>
          <a:lstStyle/>
          <a:p>
            <a:pPr lvl="1" algn="ctr"/>
            <a:r>
              <a:rPr lang="en-US" sz="3200" b="1" dirty="0" smtClean="0">
                <a:solidFill>
                  <a:srgbClr val="E86C00"/>
                </a:solidFill>
                <a:latin typeface="Arial" charset="0"/>
                <a:ea typeface="Arial" charset="0"/>
                <a:cs typeface="Arial" charset="0"/>
              </a:rPr>
              <a:t>J. B. Friday</a:t>
            </a:r>
            <a:endParaRPr lang="en-US" sz="1100" b="1" dirty="0">
              <a:solidFill>
                <a:srgbClr val="E86C00"/>
              </a:solidFill>
              <a:latin typeface="Arial" charset="0"/>
              <a:ea typeface="Arial" charset="0"/>
              <a:cs typeface="Arial" charset="0"/>
            </a:endParaRPr>
          </a:p>
          <a:p>
            <a:pPr lvl="1" algn="ctr"/>
            <a:r>
              <a:rPr lang="en-US" sz="2000" b="1" dirty="0">
                <a:solidFill>
                  <a:srgbClr val="E86C00"/>
                </a:solidFill>
                <a:latin typeface="Arial" charset="0"/>
                <a:ea typeface="Arial" charset="0"/>
                <a:cs typeface="Arial" charset="0"/>
              </a:rPr>
              <a:t>University of Hawai‘i Cooperative Extension Service </a:t>
            </a:r>
          </a:p>
          <a:p>
            <a:pPr lvl="1" algn="ctr"/>
            <a:r>
              <a:rPr lang="en-US" sz="2000" b="1" dirty="0">
                <a:solidFill>
                  <a:srgbClr val="E86C00"/>
                </a:solidFill>
                <a:latin typeface="Arial" charset="0"/>
                <a:ea typeface="Arial" charset="0"/>
                <a:cs typeface="Arial" charset="0"/>
              </a:rPr>
              <a:t>EMAIL: jbfriday@hawaii.edu; PHONE: </a:t>
            </a:r>
            <a:r>
              <a:rPr lang="en-US" sz="2000" b="1" dirty="0" smtClean="0">
                <a:solidFill>
                  <a:srgbClr val="E86C00"/>
                </a:solidFill>
                <a:latin typeface="Arial" charset="0"/>
                <a:ea typeface="Arial" charset="0"/>
                <a:cs typeface="Arial" charset="0"/>
              </a:rPr>
              <a:t>808-969-8254</a:t>
            </a:r>
            <a:endParaRPr lang="en-US" sz="2000" b="1" dirty="0">
              <a:solidFill>
                <a:srgbClr val="E86C00"/>
              </a:solidFill>
              <a:latin typeface="Arial" charset="0"/>
              <a:ea typeface="Arial" charset="0"/>
              <a:cs typeface="Arial" charset="0"/>
            </a:endParaRPr>
          </a:p>
          <a:p>
            <a:pPr lvl="1" algn="ctr"/>
            <a:endParaRPr lang="en-US" sz="2000" b="1" dirty="0" smtClean="0">
              <a:solidFill>
                <a:srgbClr val="E86C00"/>
              </a:solidFill>
              <a:latin typeface="Arial" charset="0"/>
              <a:ea typeface="Arial" charset="0"/>
              <a:cs typeface="Arial" charset="0"/>
            </a:endParaRPr>
          </a:p>
          <a:p>
            <a:pPr lvl="1" algn="ctr"/>
            <a:r>
              <a:rPr lang="en-US" sz="2000" b="1" dirty="0" smtClean="0">
                <a:solidFill>
                  <a:srgbClr val="E86C00"/>
                </a:solidFill>
                <a:latin typeface="Arial" charset="0"/>
                <a:ea typeface="Arial" charset="0"/>
                <a:cs typeface="Arial" charset="0"/>
              </a:rPr>
              <a:t>Hawai‘i County Game Management Advisory Commission</a:t>
            </a:r>
          </a:p>
          <a:p>
            <a:pPr lvl="1" algn="ctr"/>
            <a:r>
              <a:rPr lang="en-US" sz="2000" b="1" dirty="0" smtClean="0">
                <a:solidFill>
                  <a:srgbClr val="E86C00"/>
                </a:solidFill>
                <a:latin typeface="Arial" charset="0"/>
                <a:ea typeface="Arial" charset="0"/>
                <a:cs typeface="Arial" charset="0"/>
              </a:rPr>
              <a:t>July 2, 2018</a:t>
            </a:r>
            <a:endParaRPr lang="en-US" sz="2000" b="1" dirty="0">
              <a:solidFill>
                <a:srgbClr val="E86C00"/>
              </a:solidFill>
              <a:latin typeface="Arial" charset="0"/>
              <a:ea typeface="Arial" charset="0"/>
              <a:cs typeface="Arial" charset="0"/>
            </a:endParaRPr>
          </a:p>
        </p:txBody>
      </p:sp>
    </p:spTree>
    <p:extLst>
      <p:ext uri="{BB962C8B-B14F-4D97-AF65-F5344CB8AC3E}">
        <p14:creationId xmlns:p14="http://schemas.microsoft.com/office/powerpoint/2010/main" val="727379127"/>
      </p:ext>
    </p:extLst>
  </p:cSld>
  <p:clrMapOvr>
    <a:masterClrMapping/>
  </p:clrMapOvr>
  <mc:AlternateContent xmlns:mc="http://schemas.openxmlformats.org/markup-compatibility/2006" xmlns:p14="http://schemas.microsoft.com/office/powerpoint/2010/main">
    <mc:Choice Requires="p14">
      <p:transition spd="slow" p14:dur="2000" advTm="11106"/>
    </mc:Choice>
    <mc:Fallback xmlns="">
      <p:transition spd="slow" advTm="1110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9551384"/>
            <a:chOff x="0" y="0"/>
            <a:chExt cx="9144000" cy="9551384"/>
          </a:xfrm>
        </p:grpSpPr>
        <p:pic>
          <p:nvPicPr>
            <p:cNvPr id="9" name="Picture 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1" name="Picture 10"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4" name="Picture 13"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7" name="Picture 16"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pic>
        <p:nvPicPr>
          <p:cNvPr id="12" name="Picture 11"/>
          <p:cNvPicPr>
            <a:picLocks noChangeAspect="1"/>
          </p:cNvPicPr>
          <p:nvPr/>
        </p:nvPicPr>
        <p:blipFill>
          <a:blip r:embed="rId7"/>
          <a:stretch>
            <a:fillRect/>
          </a:stretch>
        </p:blipFill>
        <p:spPr>
          <a:xfrm>
            <a:off x="0" y="-192784"/>
            <a:ext cx="1420760" cy="1396264"/>
          </a:xfrm>
          <a:prstGeom prst="rect">
            <a:avLst/>
          </a:prstGeom>
        </p:spPr>
      </p:pic>
      <p:grpSp>
        <p:nvGrpSpPr>
          <p:cNvPr id="15" name="Group 14"/>
          <p:cNvGrpSpPr/>
          <p:nvPr/>
        </p:nvGrpSpPr>
        <p:grpSpPr>
          <a:xfrm>
            <a:off x="1420760" y="232067"/>
            <a:ext cx="8335280" cy="734946"/>
            <a:chOff x="1573423" y="241625"/>
            <a:chExt cx="8335280" cy="734946"/>
          </a:xfrm>
        </p:grpSpPr>
        <p:sp>
          <p:nvSpPr>
            <p:cNvPr id="16" name="TextBox 15"/>
            <p:cNvSpPr txBox="1"/>
            <p:nvPr/>
          </p:nvSpPr>
          <p:spPr>
            <a:xfrm>
              <a:off x="1573423" y="241625"/>
              <a:ext cx="8335280" cy="707886"/>
            </a:xfrm>
            <a:prstGeom prst="rect">
              <a:avLst/>
            </a:prstGeom>
            <a:noFill/>
          </p:spPr>
          <p:txBody>
            <a:bodyPr wrap="square" rtlCol="0">
              <a:spAutoFit/>
            </a:bodyPr>
            <a:lstStyle/>
            <a:p>
              <a:r>
                <a:rPr lang="en-US" sz="4000" dirty="0" smtClean="0">
                  <a:solidFill>
                    <a:srgbClr val="E86C00"/>
                  </a:solidFill>
                  <a:latin typeface="Impact"/>
                  <a:cs typeface="Impact"/>
                </a:rPr>
                <a:t>Don’t wound ‘</a:t>
              </a:r>
              <a:r>
                <a:rPr lang="en-US" sz="4000" dirty="0" err="1" smtClean="0">
                  <a:solidFill>
                    <a:srgbClr val="E86C00"/>
                  </a:solidFill>
                  <a:latin typeface="Impact"/>
                  <a:cs typeface="Impact"/>
                </a:rPr>
                <a:t>ōhi‘a</a:t>
              </a:r>
              <a:r>
                <a:rPr lang="en-US" sz="4000" dirty="0" smtClean="0">
                  <a:solidFill>
                    <a:srgbClr val="E86C00"/>
                  </a:solidFill>
                  <a:latin typeface="Impact"/>
                  <a:cs typeface="Impact"/>
                </a:rPr>
                <a:t> trees</a:t>
              </a:r>
              <a:endParaRPr lang="en-US" sz="4000" dirty="0">
                <a:solidFill>
                  <a:srgbClr val="E86C00"/>
                </a:solidFill>
                <a:latin typeface="Impact"/>
                <a:cs typeface="Impact"/>
              </a:endParaRPr>
            </a:p>
          </p:txBody>
        </p:sp>
        <p:pic>
          <p:nvPicPr>
            <p:cNvPr id="20" name="Picture 19"/>
            <p:cNvPicPr>
              <a:picLocks noChangeAspect="1"/>
            </p:cNvPicPr>
            <p:nvPr/>
          </p:nvPicPr>
          <p:blipFill>
            <a:blip r:embed="rId8"/>
            <a:stretch>
              <a:fillRect/>
            </a:stretch>
          </p:blipFill>
          <p:spPr>
            <a:xfrm>
              <a:off x="1684177" y="922450"/>
              <a:ext cx="6550416" cy="54121"/>
            </a:xfrm>
            <a:prstGeom prst="rect">
              <a:avLst/>
            </a:prstGeom>
          </p:spPr>
        </p:pic>
      </p:grpSp>
      <p:pic>
        <p:nvPicPr>
          <p:cNvPr id="18" name="Picture 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50261" y="1288235"/>
            <a:ext cx="3286125"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202" y="1280319"/>
            <a:ext cx="3287713"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349450" y="1281885"/>
            <a:ext cx="241617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164719" y="6033640"/>
            <a:ext cx="29908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dirty="0">
                <a:solidFill>
                  <a:srgbClr val="E86C00"/>
                </a:solidFill>
              </a:rPr>
              <a:t>Heavy equipment</a:t>
            </a:r>
          </a:p>
        </p:txBody>
      </p:sp>
      <p:sp>
        <p:nvSpPr>
          <p:cNvPr id="26" name="TextBox 8"/>
          <p:cNvSpPr txBox="1">
            <a:spLocks noChangeArrowheads="1"/>
          </p:cNvSpPr>
          <p:nvPr/>
        </p:nvSpPr>
        <p:spPr bwMode="auto">
          <a:xfrm>
            <a:off x="3457212" y="6033640"/>
            <a:ext cx="220821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dirty="0">
                <a:solidFill>
                  <a:srgbClr val="E86C00"/>
                </a:solidFill>
              </a:rPr>
              <a:t>Poor pruning</a:t>
            </a:r>
          </a:p>
        </p:txBody>
      </p:sp>
      <p:sp>
        <p:nvSpPr>
          <p:cNvPr id="27" name="TextBox 8"/>
          <p:cNvSpPr txBox="1">
            <a:spLocks noChangeArrowheads="1"/>
          </p:cNvSpPr>
          <p:nvPr/>
        </p:nvSpPr>
        <p:spPr bwMode="auto">
          <a:xfrm>
            <a:off x="6530376" y="6046592"/>
            <a:ext cx="1679575"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dirty="0">
                <a:solidFill>
                  <a:srgbClr val="E86C00"/>
                </a:solidFill>
              </a:rPr>
              <a:t>Livestock</a:t>
            </a:r>
          </a:p>
        </p:txBody>
      </p:sp>
    </p:spTree>
    <p:extLst>
      <p:ext uri="{BB962C8B-B14F-4D97-AF65-F5344CB8AC3E}">
        <p14:creationId xmlns:p14="http://schemas.microsoft.com/office/powerpoint/2010/main" val="3666680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9551384"/>
            <a:chOff x="0" y="0"/>
            <a:chExt cx="9144000" cy="9551384"/>
          </a:xfrm>
        </p:grpSpPr>
        <p:pic>
          <p:nvPicPr>
            <p:cNvPr id="9" name="Picture 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1" name="Picture 10"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4" name="Picture 13"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7" name="Picture 16"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pic>
        <p:nvPicPr>
          <p:cNvPr id="12" name="Picture 11"/>
          <p:cNvPicPr>
            <a:picLocks noChangeAspect="1"/>
          </p:cNvPicPr>
          <p:nvPr/>
        </p:nvPicPr>
        <p:blipFill>
          <a:blip r:embed="rId7"/>
          <a:stretch>
            <a:fillRect/>
          </a:stretch>
        </p:blipFill>
        <p:spPr>
          <a:xfrm>
            <a:off x="0" y="-192784"/>
            <a:ext cx="1420760" cy="1396264"/>
          </a:xfrm>
          <a:prstGeom prst="rect">
            <a:avLst/>
          </a:prstGeom>
        </p:spPr>
      </p:pic>
      <p:grpSp>
        <p:nvGrpSpPr>
          <p:cNvPr id="15" name="Group 14"/>
          <p:cNvGrpSpPr/>
          <p:nvPr/>
        </p:nvGrpSpPr>
        <p:grpSpPr>
          <a:xfrm>
            <a:off x="278769" y="276360"/>
            <a:ext cx="9756040" cy="3597846"/>
            <a:chOff x="357934" y="241625"/>
            <a:chExt cx="9756040" cy="3597846"/>
          </a:xfrm>
        </p:grpSpPr>
        <p:sp>
          <p:nvSpPr>
            <p:cNvPr id="16" name="TextBox 15"/>
            <p:cNvSpPr txBox="1"/>
            <p:nvPr/>
          </p:nvSpPr>
          <p:spPr>
            <a:xfrm>
              <a:off x="2792940" y="241625"/>
              <a:ext cx="7321034" cy="769441"/>
            </a:xfrm>
            <a:prstGeom prst="rect">
              <a:avLst/>
            </a:prstGeom>
            <a:noFill/>
          </p:spPr>
          <p:txBody>
            <a:bodyPr wrap="square" rtlCol="0">
              <a:spAutoFit/>
            </a:bodyPr>
            <a:lstStyle/>
            <a:p>
              <a:r>
                <a:rPr lang="en-US" sz="4400" dirty="0" smtClean="0">
                  <a:solidFill>
                    <a:srgbClr val="E86C00"/>
                  </a:solidFill>
                  <a:latin typeface="Impact"/>
                  <a:cs typeface="Impact"/>
                </a:rPr>
                <a:t>Clean Shoes &amp; Gear</a:t>
              </a:r>
              <a:endParaRPr lang="en-US" sz="4400" dirty="0">
                <a:solidFill>
                  <a:srgbClr val="E86C00"/>
                </a:solidFill>
                <a:latin typeface="Impact"/>
                <a:cs typeface="Impact"/>
              </a:endParaRPr>
            </a:p>
          </p:txBody>
        </p:sp>
        <p:pic>
          <p:nvPicPr>
            <p:cNvPr id="20" name="Picture 19"/>
            <p:cNvPicPr>
              <a:picLocks noChangeAspect="1"/>
            </p:cNvPicPr>
            <p:nvPr/>
          </p:nvPicPr>
          <p:blipFill>
            <a:blip r:embed="rId8"/>
            <a:stretch>
              <a:fillRect/>
            </a:stretch>
          </p:blipFill>
          <p:spPr>
            <a:xfrm>
              <a:off x="2052001" y="1295500"/>
              <a:ext cx="6550416" cy="54121"/>
            </a:xfrm>
            <a:prstGeom prst="rect">
              <a:avLst/>
            </a:prstGeom>
          </p:spPr>
        </p:pic>
        <p:sp>
          <p:nvSpPr>
            <p:cNvPr id="22" name="TextBox 21"/>
            <p:cNvSpPr txBox="1"/>
            <p:nvPr/>
          </p:nvSpPr>
          <p:spPr>
            <a:xfrm>
              <a:off x="357934" y="1592702"/>
              <a:ext cx="5059418" cy="2246769"/>
            </a:xfrm>
            <a:prstGeom prst="rect">
              <a:avLst/>
            </a:prstGeom>
            <a:noFill/>
          </p:spPr>
          <p:txBody>
            <a:bodyPr wrap="square" rtlCol="0">
              <a:spAutoFit/>
            </a:bodyPr>
            <a:lstStyle/>
            <a:p>
              <a:r>
                <a:rPr lang="en-US" sz="2800" b="1" dirty="0" smtClean="0">
                  <a:solidFill>
                    <a:srgbClr val="E86C00"/>
                  </a:solidFill>
                  <a:latin typeface="Arial" charset="0"/>
                  <a:ea typeface="Arial" charset="0"/>
                  <a:cs typeface="Arial" charset="0"/>
                </a:rPr>
                <a:t>Clean mud off gear/boots</a:t>
              </a:r>
            </a:p>
            <a:p>
              <a:r>
                <a:rPr lang="en-US" sz="2800" b="1" dirty="0" smtClean="0">
                  <a:solidFill>
                    <a:srgbClr val="E86C00"/>
                  </a:solidFill>
                  <a:latin typeface="Arial" charset="0"/>
                  <a:ea typeface="Arial" charset="0"/>
                  <a:cs typeface="Arial" charset="0"/>
                </a:rPr>
                <a:t>Wash using a detergent</a:t>
              </a:r>
            </a:p>
            <a:p>
              <a:pPr marL="571500" indent="-571500">
                <a:buFont typeface="Arial" charset="0"/>
                <a:buChar char="•"/>
              </a:pPr>
              <a:endParaRPr lang="en-US" sz="2800" dirty="0">
                <a:solidFill>
                  <a:srgbClr val="E86C00"/>
                </a:solidFill>
                <a:latin typeface="Arial" charset="0"/>
                <a:ea typeface="Arial" charset="0"/>
                <a:cs typeface="Arial" charset="0"/>
              </a:endParaRPr>
            </a:p>
            <a:p>
              <a:pPr marL="571500" indent="-571500">
                <a:buFont typeface="Arial" charset="0"/>
                <a:buChar char="•"/>
              </a:pPr>
              <a:endParaRPr lang="en-US" sz="2800" dirty="0" smtClean="0">
                <a:solidFill>
                  <a:srgbClr val="E86C00"/>
                </a:solidFill>
                <a:latin typeface="Arial" charset="0"/>
                <a:ea typeface="Arial" charset="0"/>
                <a:cs typeface="Arial" charset="0"/>
              </a:endParaRPr>
            </a:p>
            <a:p>
              <a:pPr marL="571500" indent="-571500">
                <a:buFont typeface="Arial" charset="0"/>
                <a:buChar char="•"/>
              </a:pPr>
              <a:endParaRPr lang="en-US" sz="2800" dirty="0">
                <a:solidFill>
                  <a:srgbClr val="E86C00"/>
                </a:solidFill>
                <a:latin typeface="Arial" charset="0"/>
                <a:ea typeface="Arial" charset="0"/>
                <a:cs typeface="Arial" charset="0"/>
              </a:endParaRPr>
            </a:p>
          </p:txBody>
        </p:sp>
      </p:grpSp>
      <p:pic>
        <p:nvPicPr>
          <p:cNvPr id="18" name="Picture 4"/>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377048" y="1865679"/>
            <a:ext cx="3183385" cy="477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Image result for BIISC 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130300" y="6010275"/>
            <a:ext cx="2081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ntent Placeholder 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793047" y="2705804"/>
            <a:ext cx="2133134" cy="3201499"/>
          </a:xfrm>
          <a:prstGeom prst="rect">
            <a:avLst/>
          </a:prstGeom>
        </p:spPr>
      </p:pic>
    </p:spTree>
    <p:extLst>
      <p:ext uri="{BB962C8B-B14F-4D97-AF65-F5344CB8AC3E}">
        <p14:creationId xmlns:p14="http://schemas.microsoft.com/office/powerpoint/2010/main" val="1317630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9551384"/>
            <a:chOff x="0" y="0"/>
            <a:chExt cx="9144000" cy="9551384"/>
          </a:xfrm>
        </p:grpSpPr>
        <p:pic>
          <p:nvPicPr>
            <p:cNvPr id="9" name="Picture 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1" name="Picture 10"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4" name="Picture 13"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7" name="Picture 16"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pic>
        <p:nvPicPr>
          <p:cNvPr id="12" name="Picture 11"/>
          <p:cNvPicPr>
            <a:picLocks noChangeAspect="1"/>
          </p:cNvPicPr>
          <p:nvPr/>
        </p:nvPicPr>
        <p:blipFill>
          <a:blip r:embed="rId7"/>
          <a:stretch>
            <a:fillRect/>
          </a:stretch>
        </p:blipFill>
        <p:spPr>
          <a:xfrm>
            <a:off x="0" y="-192784"/>
            <a:ext cx="1420760" cy="1396264"/>
          </a:xfrm>
          <a:prstGeom prst="rect">
            <a:avLst/>
          </a:prstGeom>
        </p:spPr>
      </p:pic>
      <p:grpSp>
        <p:nvGrpSpPr>
          <p:cNvPr id="15" name="Group 14"/>
          <p:cNvGrpSpPr/>
          <p:nvPr/>
        </p:nvGrpSpPr>
        <p:grpSpPr>
          <a:xfrm>
            <a:off x="123963" y="241625"/>
            <a:ext cx="9691429" cy="6497856"/>
            <a:chOff x="123963" y="241625"/>
            <a:chExt cx="9691429" cy="6497856"/>
          </a:xfrm>
        </p:grpSpPr>
        <p:sp>
          <p:nvSpPr>
            <p:cNvPr id="16" name="TextBox 15"/>
            <p:cNvSpPr txBox="1"/>
            <p:nvPr/>
          </p:nvSpPr>
          <p:spPr>
            <a:xfrm>
              <a:off x="2494358" y="241625"/>
              <a:ext cx="7321034" cy="769441"/>
            </a:xfrm>
            <a:prstGeom prst="rect">
              <a:avLst/>
            </a:prstGeom>
            <a:noFill/>
          </p:spPr>
          <p:txBody>
            <a:bodyPr wrap="square" rtlCol="0">
              <a:spAutoFit/>
            </a:bodyPr>
            <a:lstStyle/>
            <a:p>
              <a:r>
                <a:rPr lang="en-US" sz="4400" dirty="0" smtClean="0">
                  <a:solidFill>
                    <a:srgbClr val="E86C00"/>
                  </a:solidFill>
                  <a:latin typeface="Impact"/>
                  <a:cs typeface="Impact"/>
                </a:rPr>
                <a:t>Wash Vehicles </a:t>
              </a:r>
              <a:endParaRPr lang="en-US" sz="4400" dirty="0">
                <a:solidFill>
                  <a:srgbClr val="E86C00"/>
                </a:solidFill>
                <a:latin typeface="Impact"/>
                <a:cs typeface="Impact"/>
              </a:endParaRPr>
            </a:p>
          </p:txBody>
        </p:sp>
        <p:pic>
          <p:nvPicPr>
            <p:cNvPr id="20" name="Picture 19"/>
            <p:cNvPicPr>
              <a:picLocks noChangeAspect="1"/>
            </p:cNvPicPr>
            <p:nvPr/>
          </p:nvPicPr>
          <p:blipFill>
            <a:blip r:embed="rId8"/>
            <a:stretch>
              <a:fillRect/>
            </a:stretch>
          </p:blipFill>
          <p:spPr>
            <a:xfrm>
              <a:off x="2052001" y="1295500"/>
              <a:ext cx="6550416" cy="54121"/>
            </a:xfrm>
            <a:prstGeom prst="rect">
              <a:avLst/>
            </a:prstGeom>
          </p:spPr>
        </p:pic>
        <p:sp>
          <p:nvSpPr>
            <p:cNvPr id="21" name="TextBox 20"/>
            <p:cNvSpPr txBox="1"/>
            <p:nvPr/>
          </p:nvSpPr>
          <p:spPr>
            <a:xfrm>
              <a:off x="123963" y="1612108"/>
              <a:ext cx="5873328" cy="2031325"/>
            </a:xfrm>
            <a:prstGeom prst="rect">
              <a:avLst/>
            </a:prstGeom>
            <a:noFill/>
          </p:spPr>
          <p:txBody>
            <a:bodyPr wrap="square" rtlCol="0">
              <a:spAutoFit/>
            </a:bodyPr>
            <a:lstStyle/>
            <a:p>
              <a:pPr marL="571500" indent="-571500">
                <a:lnSpc>
                  <a:spcPct val="150000"/>
                </a:lnSpc>
                <a:buFont typeface="Arial" charset="0"/>
                <a:buChar char="•"/>
              </a:pPr>
              <a:r>
                <a:rPr lang="en-US" sz="2800" dirty="0" smtClean="0">
                  <a:solidFill>
                    <a:srgbClr val="E86C00"/>
                  </a:solidFill>
                  <a:latin typeface="Arial" charset="0"/>
                  <a:ea typeface="Arial" charset="0"/>
                  <a:cs typeface="Arial" charset="0"/>
                </a:rPr>
                <a:t>Tires, wheel wells, undercarriage</a:t>
              </a:r>
              <a:endParaRPr lang="en-US" sz="2800" dirty="0">
                <a:solidFill>
                  <a:srgbClr val="E86C00"/>
                </a:solidFill>
                <a:latin typeface="Arial" charset="0"/>
                <a:ea typeface="Arial" charset="0"/>
                <a:cs typeface="Arial" charset="0"/>
              </a:endParaRPr>
            </a:p>
            <a:p>
              <a:pPr marL="571500" indent="-571500">
                <a:lnSpc>
                  <a:spcPct val="150000"/>
                </a:lnSpc>
                <a:buFont typeface="Arial" charset="0"/>
                <a:buChar char="•"/>
              </a:pPr>
              <a:r>
                <a:rPr lang="en-US" sz="2800" dirty="0" smtClean="0">
                  <a:solidFill>
                    <a:srgbClr val="E86C00"/>
                  </a:solidFill>
                  <a:latin typeface="Arial" charset="0"/>
                  <a:ea typeface="Arial" charset="0"/>
                  <a:cs typeface="Arial" charset="0"/>
                </a:rPr>
                <a:t>Remove all soil and mud</a:t>
              </a:r>
              <a:endParaRPr lang="en-US" sz="2800" dirty="0">
                <a:solidFill>
                  <a:srgbClr val="E86C00"/>
                </a:solidFill>
                <a:latin typeface="Arial" charset="0"/>
                <a:ea typeface="Arial" charset="0"/>
                <a:cs typeface="Arial" charset="0"/>
              </a:endParaRPr>
            </a:p>
          </p:txBody>
        </p:sp>
        <p:pic>
          <p:nvPicPr>
            <p:cNvPr id="23" name="Picture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17439" y="4305492"/>
              <a:ext cx="6611558" cy="2433989"/>
            </a:xfrm>
            <a:prstGeom prst="rect">
              <a:avLst/>
            </a:prstGeom>
            <a:ln w="38100">
              <a:solidFill>
                <a:srgbClr val="86BD59"/>
              </a:solidFill>
            </a:ln>
            <a:effectLst>
              <a:outerShdw blurRad="50800" dist="50800" dir="5400000" algn="ctr" rotWithShape="0">
                <a:srgbClr val="86BD59"/>
              </a:outerShdw>
            </a:effectLst>
          </p:spPr>
        </p:pic>
      </p:grpSp>
      <p:pic>
        <p:nvPicPr>
          <p:cNvPr id="25" name="Picture 4"/>
          <p:cNvPicPr>
            <a:picLocks noChangeAspect="1"/>
          </p:cNvPicPr>
          <p:nvPr/>
        </p:nvPicPr>
        <p:blipFill>
          <a:blip r:embed="rId10" cstate="screen">
            <a:extLst>
              <a:ext uri="{28A0092B-C50C-407E-A947-70E740481C1C}">
                <a14:useLocalDpi xmlns:a14="http://schemas.microsoft.com/office/drawing/2010/main"/>
              </a:ext>
            </a:extLst>
          </a:blip>
          <a:srcRect b="-568"/>
          <a:stretch>
            <a:fillRect/>
          </a:stretch>
        </p:blipFill>
        <p:spPr bwMode="auto">
          <a:xfrm>
            <a:off x="5244881" y="1534453"/>
            <a:ext cx="3684116" cy="2608214"/>
          </a:xfrm>
          <a:prstGeom prst="rect">
            <a:avLst/>
          </a:prstGeom>
          <a:noFill/>
          <a:ln w="38100">
            <a:solidFill>
              <a:srgbClr val="86BD5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13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9551384"/>
            <a:chOff x="0" y="0"/>
            <a:chExt cx="9144000" cy="9551384"/>
          </a:xfrm>
        </p:grpSpPr>
        <p:pic>
          <p:nvPicPr>
            <p:cNvPr id="9" name="Picture 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1" name="Picture 10"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4" name="Picture 13"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7" name="Picture 16"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pic>
        <p:nvPicPr>
          <p:cNvPr id="12" name="Picture 11"/>
          <p:cNvPicPr>
            <a:picLocks noChangeAspect="1"/>
          </p:cNvPicPr>
          <p:nvPr/>
        </p:nvPicPr>
        <p:blipFill>
          <a:blip r:embed="rId7"/>
          <a:stretch>
            <a:fillRect/>
          </a:stretch>
        </p:blipFill>
        <p:spPr>
          <a:xfrm>
            <a:off x="0" y="-192784"/>
            <a:ext cx="1420760" cy="1396264"/>
          </a:xfrm>
          <a:prstGeom prst="rect">
            <a:avLst/>
          </a:prstGeom>
        </p:spPr>
      </p:pic>
      <p:grpSp>
        <p:nvGrpSpPr>
          <p:cNvPr id="15" name="Group 14"/>
          <p:cNvGrpSpPr/>
          <p:nvPr/>
        </p:nvGrpSpPr>
        <p:grpSpPr>
          <a:xfrm>
            <a:off x="287857" y="250280"/>
            <a:ext cx="8591870" cy="5458295"/>
            <a:chOff x="287857" y="250280"/>
            <a:chExt cx="8591870" cy="5458295"/>
          </a:xfrm>
        </p:grpSpPr>
        <p:sp>
          <p:nvSpPr>
            <p:cNvPr id="16" name="TextBox 15"/>
            <p:cNvSpPr txBox="1"/>
            <p:nvPr/>
          </p:nvSpPr>
          <p:spPr>
            <a:xfrm>
              <a:off x="1558693" y="250280"/>
              <a:ext cx="7321034" cy="769441"/>
            </a:xfrm>
            <a:prstGeom prst="rect">
              <a:avLst/>
            </a:prstGeom>
            <a:noFill/>
          </p:spPr>
          <p:txBody>
            <a:bodyPr wrap="square" rtlCol="0">
              <a:spAutoFit/>
            </a:bodyPr>
            <a:lstStyle/>
            <a:p>
              <a:r>
                <a:rPr lang="en-US" sz="4400" dirty="0" smtClean="0">
                  <a:solidFill>
                    <a:srgbClr val="E86C00"/>
                  </a:solidFill>
                  <a:latin typeface="Impact"/>
                  <a:cs typeface="Impact"/>
                </a:rPr>
                <a:t>If you see a suspect ROD tree</a:t>
              </a:r>
              <a:endParaRPr lang="en-US" sz="4400" dirty="0">
                <a:solidFill>
                  <a:srgbClr val="E86C00"/>
                </a:solidFill>
                <a:latin typeface="Impact"/>
                <a:cs typeface="Impact"/>
              </a:endParaRPr>
            </a:p>
          </p:txBody>
        </p:sp>
        <p:pic>
          <p:nvPicPr>
            <p:cNvPr id="20" name="Picture 19"/>
            <p:cNvPicPr>
              <a:picLocks noChangeAspect="1"/>
            </p:cNvPicPr>
            <p:nvPr/>
          </p:nvPicPr>
          <p:blipFill>
            <a:blip r:embed="rId8"/>
            <a:stretch>
              <a:fillRect/>
            </a:stretch>
          </p:blipFill>
          <p:spPr>
            <a:xfrm>
              <a:off x="2052001" y="1295500"/>
              <a:ext cx="6550416" cy="54121"/>
            </a:xfrm>
            <a:prstGeom prst="rect">
              <a:avLst/>
            </a:prstGeom>
          </p:spPr>
        </p:pic>
        <p:sp>
          <p:nvSpPr>
            <p:cNvPr id="21" name="TextBox 20"/>
            <p:cNvSpPr txBox="1"/>
            <p:nvPr/>
          </p:nvSpPr>
          <p:spPr>
            <a:xfrm>
              <a:off x="287857" y="2169145"/>
              <a:ext cx="4477488" cy="3539430"/>
            </a:xfrm>
            <a:prstGeom prst="rect">
              <a:avLst/>
            </a:prstGeom>
            <a:noFill/>
          </p:spPr>
          <p:txBody>
            <a:bodyPr wrap="square" rtlCol="0">
              <a:spAutoFit/>
            </a:bodyPr>
            <a:lstStyle/>
            <a:p>
              <a:pPr marL="571500" indent="-571500">
                <a:buFont typeface="Arial" charset="0"/>
                <a:buChar char="•"/>
              </a:pPr>
              <a:r>
                <a:rPr lang="en-US" sz="2800" dirty="0" smtClean="0">
                  <a:solidFill>
                    <a:srgbClr val="E86C00"/>
                  </a:solidFill>
                  <a:latin typeface="Arial" charset="0"/>
                  <a:ea typeface="Arial" charset="0"/>
                  <a:cs typeface="Arial" charset="0"/>
                </a:rPr>
                <a:t>In North Hilo</a:t>
              </a:r>
              <a:r>
                <a:rPr lang="en-US" sz="2800" dirty="0">
                  <a:solidFill>
                    <a:srgbClr val="E86C00"/>
                  </a:solidFill>
                  <a:latin typeface="Arial" charset="0"/>
                  <a:ea typeface="Arial" charset="0"/>
                  <a:cs typeface="Arial" charset="0"/>
                </a:rPr>
                <a:t>, </a:t>
              </a:r>
              <a:r>
                <a:rPr lang="en-US" sz="2800" dirty="0" err="1">
                  <a:solidFill>
                    <a:srgbClr val="E86C00"/>
                  </a:solidFill>
                  <a:latin typeface="Arial" charset="0"/>
                  <a:ea typeface="Arial" charset="0"/>
                  <a:cs typeface="Arial" charset="0"/>
                </a:rPr>
                <a:t>Hāmākua</a:t>
              </a:r>
              <a:r>
                <a:rPr lang="en-US" sz="2800" dirty="0" smtClean="0">
                  <a:solidFill>
                    <a:srgbClr val="E86C00"/>
                  </a:solidFill>
                  <a:latin typeface="Arial" charset="0"/>
                  <a:ea typeface="Arial" charset="0"/>
                  <a:cs typeface="Arial" charset="0"/>
                </a:rPr>
                <a:t>, or </a:t>
              </a:r>
              <a:r>
                <a:rPr lang="en-US" sz="2800" dirty="0" err="1" smtClean="0">
                  <a:solidFill>
                    <a:srgbClr val="E86C00"/>
                  </a:solidFill>
                  <a:latin typeface="Arial" charset="0"/>
                  <a:ea typeface="Arial" charset="0"/>
                  <a:cs typeface="Arial" charset="0"/>
                </a:rPr>
                <a:t>Kohala</a:t>
              </a:r>
              <a:endParaRPr lang="en-US" sz="2800" dirty="0" smtClean="0">
                <a:solidFill>
                  <a:srgbClr val="E86C00"/>
                </a:solidFill>
                <a:latin typeface="Arial" charset="0"/>
                <a:ea typeface="Arial" charset="0"/>
                <a:cs typeface="Arial" charset="0"/>
              </a:endParaRPr>
            </a:p>
            <a:p>
              <a:pPr marL="571500" indent="-571500">
                <a:buFont typeface="Arial" charset="0"/>
                <a:buChar char="•"/>
              </a:pPr>
              <a:r>
                <a:rPr lang="en-US" sz="2800" dirty="0" smtClean="0">
                  <a:solidFill>
                    <a:srgbClr val="E86C00"/>
                  </a:solidFill>
                  <a:latin typeface="Arial" charset="0"/>
                  <a:ea typeface="Arial" charset="0"/>
                  <a:cs typeface="Arial" charset="0"/>
                </a:rPr>
                <a:t>Let BIISC or DOFAW know</a:t>
              </a:r>
            </a:p>
            <a:p>
              <a:pPr marL="571500" indent="-571500">
                <a:buFont typeface="Arial" charset="0"/>
                <a:buChar char="•"/>
              </a:pPr>
              <a:r>
                <a:rPr lang="en-US" sz="2800" dirty="0" smtClean="0">
                  <a:solidFill>
                    <a:srgbClr val="E86C00"/>
                  </a:solidFill>
                  <a:latin typeface="Arial" charset="0"/>
                  <a:ea typeface="Arial" charset="0"/>
                  <a:cs typeface="Arial" charset="0"/>
                </a:rPr>
                <a:t>Contact landowner</a:t>
              </a:r>
            </a:p>
            <a:p>
              <a:pPr marL="571500" indent="-571500">
                <a:buFont typeface="Arial" charset="0"/>
                <a:buChar char="•"/>
              </a:pPr>
              <a:r>
                <a:rPr lang="en-US" sz="2800" dirty="0" smtClean="0">
                  <a:solidFill>
                    <a:srgbClr val="E86C00"/>
                  </a:solidFill>
                  <a:latin typeface="Arial" charset="0"/>
                  <a:ea typeface="Arial" charset="0"/>
                  <a:cs typeface="Arial" charset="0"/>
                </a:rPr>
                <a:t>Avoid disturbing the tree or area until diagnosed</a:t>
              </a:r>
              <a:endParaRPr lang="en-US" sz="2800" dirty="0">
                <a:solidFill>
                  <a:srgbClr val="E86C00"/>
                </a:solidFill>
                <a:latin typeface="Arial" charset="0"/>
                <a:ea typeface="Arial" charset="0"/>
                <a:cs typeface="Arial" charset="0"/>
              </a:endParaRPr>
            </a:p>
          </p:txBody>
        </p:sp>
      </p:grpSp>
      <p:pic>
        <p:nvPicPr>
          <p:cNvPr id="18" name="Picture 4"/>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105299" y="1531439"/>
            <a:ext cx="3899119" cy="51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19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9551384"/>
            <a:chOff x="0" y="0"/>
            <a:chExt cx="9144000" cy="9551384"/>
          </a:xfrm>
        </p:grpSpPr>
        <p:pic>
          <p:nvPicPr>
            <p:cNvPr id="9" name="Picture 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1" name="Picture 10"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4" name="Picture 13"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5" name="Picture 14"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sp>
        <p:nvSpPr>
          <p:cNvPr id="10" name="TextBox 9"/>
          <p:cNvSpPr txBox="1"/>
          <p:nvPr/>
        </p:nvSpPr>
        <p:spPr>
          <a:xfrm>
            <a:off x="1281383" y="241625"/>
            <a:ext cx="7557817" cy="707886"/>
          </a:xfrm>
          <a:prstGeom prst="rect">
            <a:avLst/>
          </a:prstGeom>
          <a:noFill/>
        </p:spPr>
        <p:txBody>
          <a:bodyPr wrap="square" rtlCol="0">
            <a:spAutoFit/>
          </a:bodyPr>
          <a:lstStyle/>
          <a:p>
            <a:r>
              <a:rPr lang="en-US" sz="4000" dirty="0" smtClean="0">
                <a:solidFill>
                  <a:srgbClr val="E86C00"/>
                </a:solidFill>
                <a:latin typeface="Impact" charset="0"/>
                <a:ea typeface="Impact" charset="0"/>
                <a:cs typeface="Impact" charset="0"/>
              </a:rPr>
              <a:t>Most ‘</a:t>
            </a:r>
            <a:r>
              <a:rPr lang="en-US" sz="4000" dirty="0" err="1">
                <a:solidFill>
                  <a:srgbClr val="E86C00"/>
                </a:solidFill>
                <a:latin typeface="Impact" charset="0"/>
                <a:ea typeface="Impact" charset="0"/>
                <a:cs typeface="Impact" charset="0"/>
              </a:rPr>
              <a:t>ō</a:t>
            </a:r>
            <a:r>
              <a:rPr lang="en-US" sz="4000" dirty="0" err="1" smtClean="0">
                <a:solidFill>
                  <a:srgbClr val="E86C00"/>
                </a:solidFill>
                <a:latin typeface="Impact" charset="0"/>
                <a:ea typeface="Impact" charset="0"/>
                <a:cs typeface="Impact" charset="0"/>
              </a:rPr>
              <a:t>hi‘a</a:t>
            </a:r>
            <a:r>
              <a:rPr lang="en-US" sz="4000" dirty="0" smtClean="0">
                <a:solidFill>
                  <a:srgbClr val="E86C00"/>
                </a:solidFill>
                <a:latin typeface="Impact" charset="0"/>
                <a:ea typeface="Impact" charset="0"/>
                <a:cs typeface="Impact" charset="0"/>
              </a:rPr>
              <a:t> forests are still healthy</a:t>
            </a:r>
            <a:endParaRPr lang="en-US" sz="4000" dirty="0">
              <a:solidFill>
                <a:srgbClr val="E86C00"/>
              </a:solidFill>
              <a:latin typeface="Impact" charset="0"/>
              <a:ea typeface="Impact" charset="0"/>
              <a:cs typeface="Impact" charset="0"/>
            </a:endParaRPr>
          </a:p>
        </p:txBody>
      </p:sp>
      <p:pic>
        <p:nvPicPr>
          <p:cNvPr id="12" name="Picture 11"/>
          <p:cNvPicPr>
            <a:picLocks noChangeAspect="1"/>
          </p:cNvPicPr>
          <p:nvPr/>
        </p:nvPicPr>
        <p:blipFill>
          <a:blip r:embed="rId7"/>
          <a:stretch>
            <a:fillRect/>
          </a:stretch>
        </p:blipFill>
        <p:spPr>
          <a:xfrm>
            <a:off x="0" y="-192784"/>
            <a:ext cx="1420760" cy="1396264"/>
          </a:xfrm>
          <a:prstGeom prst="rect">
            <a:avLst/>
          </a:prstGeom>
        </p:spPr>
      </p:pic>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5384" y="1337070"/>
            <a:ext cx="8081010" cy="5387340"/>
          </a:xfrm>
          <a:prstGeom prst="rect">
            <a:avLst/>
          </a:prstGeom>
          <a:ln w="38100">
            <a:solidFill>
              <a:srgbClr val="86BD59"/>
            </a:solidFill>
          </a:ln>
        </p:spPr>
      </p:pic>
    </p:spTree>
    <p:extLst>
      <p:ext uri="{BB962C8B-B14F-4D97-AF65-F5344CB8AC3E}">
        <p14:creationId xmlns:p14="http://schemas.microsoft.com/office/powerpoint/2010/main" val="2639003077"/>
      </p:ext>
    </p:extLst>
  </p:cSld>
  <p:clrMapOvr>
    <a:masterClrMapping/>
  </p:clrMapOvr>
  <mc:AlternateContent xmlns:mc="http://schemas.openxmlformats.org/markup-compatibility/2006" xmlns:p14="http://schemas.microsoft.com/office/powerpoint/2010/main">
    <mc:Choice Requires="p14">
      <p:transition spd="slow" p14:dur="2000" advTm="68976"/>
    </mc:Choice>
    <mc:Fallback xmlns="">
      <p:transition spd="slow" advTm="6897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9551384"/>
            <a:chOff x="0" y="0"/>
            <a:chExt cx="9144000" cy="9551384"/>
          </a:xfrm>
        </p:grpSpPr>
        <p:pic>
          <p:nvPicPr>
            <p:cNvPr id="9" name="Picture 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1" name="Picture 10"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4" name="Picture 13"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7" name="Picture 16"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pic>
        <p:nvPicPr>
          <p:cNvPr id="12" name="Picture 11"/>
          <p:cNvPicPr>
            <a:picLocks noChangeAspect="1"/>
          </p:cNvPicPr>
          <p:nvPr/>
        </p:nvPicPr>
        <p:blipFill>
          <a:blip r:embed="rId7"/>
          <a:stretch>
            <a:fillRect/>
          </a:stretch>
        </p:blipFill>
        <p:spPr>
          <a:xfrm>
            <a:off x="0" y="-192784"/>
            <a:ext cx="1420760" cy="1396264"/>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06471" y="0"/>
            <a:ext cx="4437529" cy="6858000"/>
          </a:xfrm>
          <a:prstGeom prst="rect">
            <a:avLst/>
          </a:prstGeom>
        </p:spPr>
      </p:pic>
      <p:sp>
        <p:nvSpPr>
          <p:cNvPr id="3" name="TextBox 2"/>
          <p:cNvSpPr txBox="1"/>
          <p:nvPr/>
        </p:nvSpPr>
        <p:spPr>
          <a:xfrm>
            <a:off x="239494" y="1396243"/>
            <a:ext cx="3792684" cy="5262979"/>
          </a:xfrm>
          <a:prstGeom prst="rect">
            <a:avLst/>
          </a:prstGeom>
          <a:noFill/>
        </p:spPr>
        <p:txBody>
          <a:bodyPr wrap="square" rtlCol="0">
            <a:spAutoFit/>
          </a:bodyPr>
          <a:lstStyle/>
          <a:p>
            <a:pPr marL="571500" indent="-571500">
              <a:buFont typeface="Arial" charset="0"/>
              <a:buChar char="•"/>
            </a:pPr>
            <a:r>
              <a:rPr lang="en-US" sz="2800" b="1" dirty="0">
                <a:solidFill>
                  <a:srgbClr val="E86C00"/>
                </a:solidFill>
                <a:latin typeface="Arial" charset="0"/>
                <a:ea typeface="Arial" charset="0"/>
                <a:cs typeface="Arial" charset="0"/>
              </a:rPr>
              <a:t>Hilo</a:t>
            </a:r>
            <a:r>
              <a:rPr lang="en-US" sz="2800" dirty="0">
                <a:solidFill>
                  <a:srgbClr val="E86C00"/>
                </a:solidFill>
                <a:latin typeface="Arial" charset="0"/>
                <a:ea typeface="Arial" charset="0"/>
                <a:cs typeface="Arial" charset="0"/>
              </a:rPr>
              <a:t>: </a:t>
            </a:r>
            <a:r>
              <a:rPr lang="en-US" sz="2800" dirty="0" smtClean="0">
                <a:solidFill>
                  <a:srgbClr val="E86C00"/>
                </a:solidFill>
                <a:latin typeface="Arial" charset="0"/>
                <a:ea typeface="Arial" charset="0"/>
                <a:cs typeface="Arial" charset="0"/>
              </a:rPr>
              <a:t>Palace </a:t>
            </a:r>
            <a:r>
              <a:rPr lang="en-US" sz="2800" dirty="0">
                <a:solidFill>
                  <a:srgbClr val="E86C00"/>
                </a:solidFill>
                <a:latin typeface="Arial" charset="0"/>
                <a:ea typeface="Arial" charset="0"/>
                <a:cs typeface="Arial" charset="0"/>
              </a:rPr>
              <a:t>Theater, August 4th</a:t>
            </a:r>
          </a:p>
          <a:p>
            <a:pPr marL="571500" indent="-571500">
              <a:buFont typeface="Arial" charset="0"/>
              <a:buChar char="•"/>
            </a:pPr>
            <a:r>
              <a:rPr lang="en-US" sz="2800" b="1" dirty="0" smtClean="0">
                <a:solidFill>
                  <a:srgbClr val="E86C00"/>
                </a:solidFill>
                <a:latin typeface="Arial" charset="0"/>
                <a:ea typeface="Arial" charset="0"/>
                <a:cs typeface="Arial" charset="0"/>
              </a:rPr>
              <a:t>Waimea</a:t>
            </a:r>
            <a:r>
              <a:rPr lang="en-US" sz="2800" dirty="0" smtClean="0">
                <a:solidFill>
                  <a:srgbClr val="E86C00"/>
                </a:solidFill>
                <a:latin typeface="Arial" charset="0"/>
                <a:ea typeface="Arial" charset="0"/>
                <a:cs typeface="Arial" charset="0"/>
              </a:rPr>
              <a:t>: </a:t>
            </a:r>
            <a:r>
              <a:rPr lang="en-US" sz="2800" dirty="0" err="1" smtClean="0">
                <a:solidFill>
                  <a:srgbClr val="E86C00"/>
                </a:solidFill>
                <a:latin typeface="Arial" charset="0"/>
                <a:ea typeface="Arial" charset="0"/>
                <a:cs typeface="Arial" charset="0"/>
              </a:rPr>
              <a:t>Kahilu</a:t>
            </a:r>
            <a:r>
              <a:rPr lang="en-US" sz="2800" dirty="0" smtClean="0">
                <a:solidFill>
                  <a:srgbClr val="E86C00"/>
                </a:solidFill>
                <a:latin typeface="Arial" charset="0"/>
                <a:ea typeface="Arial" charset="0"/>
                <a:cs typeface="Arial" charset="0"/>
              </a:rPr>
              <a:t> </a:t>
            </a:r>
            <a:r>
              <a:rPr lang="en-US" sz="2800" dirty="0">
                <a:solidFill>
                  <a:srgbClr val="E86C00"/>
                </a:solidFill>
                <a:latin typeface="Arial" charset="0"/>
                <a:ea typeface="Arial" charset="0"/>
                <a:cs typeface="Arial" charset="0"/>
              </a:rPr>
              <a:t>Theater, August 17th</a:t>
            </a:r>
          </a:p>
          <a:p>
            <a:pPr marL="571500" indent="-571500">
              <a:buFont typeface="Arial" charset="0"/>
              <a:buChar char="•"/>
            </a:pPr>
            <a:r>
              <a:rPr lang="en-US" sz="2800" b="1" dirty="0">
                <a:solidFill>
                  <a:srgbClr val="E86C00"/>
                </a:solidFill>
                <a:latin typeface="Arial" charset="0"/>
                <a:ea typeface="Arial" charset="0"/>
                <a:cs typeface="Arial" charset="0"/>
              </a:rPr>
              <a:t>Kona</a:t>
            </a:r>
            <a:r>
              <a:rPr lang="en-US" sz="2800" dirty="0">
                <a:solidFill>
                  <a:srgbClr val="E86C00"/>
                </a:solidFill>
                <a:latin typeface="Arial" charset="0"/>
                <a:ea typeface="Arial" charset="0"/>
                <a:cs typeface="Arial" charset="0"/>
              </a:rPr>
              <a:t>: Aloha Theater, August 31st</a:t>
            </a:r>
          </a:p>
          <a:p>
            <a:pPr marL="571500" indent="-571500">
              <a:buFont typeface="Arial" charset="0"/>
              <a:buChar char="•"/>
            </a:pPr>
            <a:endParaRPr lang="en-US" sz="2800" dirty="0">
              <a:solidFill>
                <a:srgbClr val="E86C00"/>
              </a:solidFill>
              <a:latin typeface="Arial" charset="0"/>
              <a:ea typeface="Arial" charset="0"/>
              <a:cs typeface="Arial" charset="0"/>
            </a:endParaRPr>
          </a:p>
          <a:p>
            <a:pPr marL="571500" indent="-571500">
              <a:buFont typeface="Arial" charset="0"/>
              <a:buChar char="•"/>
            </a:pPr>
            <a:r>
              <a:rPr lang="en-US" sz="2800" dirty="0" err="1">
                <a:solidFill>
                  <a:srgbClr val="E86C00"/>
                </a:solidFill>
                <a:latin typeface="Arial" charset="0"/>
                <a:ea typeface="Arial" charset="0"/>
                <a:cs typeface="Arial" charset="0"/>
              </a:rPr>
              <a:t>Showtimes</a:t>
            </a:r>
            <a:r>
              <a:rPr lang="en-US" sz="2800" dirty="0">
                <a:solidFill>
                  <a:srgbClr val="E86C00"/>
                </a:solidFill>
                <a:latin typeface="Arial" charset="0"/>
                <a:ea typeface="Arial" charset="0"/>
                <a:cs typeface="Arial" charset="0"/>
              </a:rPr>
              <a:t> 6:30 – 8:30 pm</a:t>
            </a:r>
          </a:p>
        </p:txBody>
      </p:sp>
    </p:spTree>
    <p:extLst>
      <p:ext uri="{BB962C8B-B14F-4D97-AF65-F5344CB8AC3E}">
        <p14:creationId xmlns:p14="http://schemas.microsoft.com/office/powerpoint/2010/main" val="3207738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9551384"/>
            <a:chOff x="0" y="0"/>
            <a:chExt cx="9144000" cy="9551384"/>
          </a:xfrm>
        </p:grpSpPr>
        <p:pic>
          <p:nvPicPr>
            <p:cNvPr id="9" name="Picture 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1" name="Picture 10"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4" name="Picture 13"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7" name="Picture 16"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pic>
        <p:nvPicPr>
          <p:cNvPr id="12" name="Picture 11"/>
          <p:cNvPicPr>
            <a:picLocks noChangeAspect="1"/>
          </p:cNvPicPr>
          <p:nvPr/>
        </p:nvPicPr>
        <p:blipFill>
          <a:blip r:embed="rId7"/>
          <a:stretch>
            <a:fillRect/>
          </a:stretch>
        </p:blipFill>
        <p:spPr>
          <a:xfrm>
            <a:off x="0" y="-192784"/>
            <a:ext cx="1420760" cy="1396264"/>
          </a:xfrm>
          <a:prstGeom prst="rect">
            <a:avLst/>
          </a:prstGeom>
        </p:spPr>
      </p:pic>
      <p:pic>
        <p:nvPicPr>
          <p:cNvPr id="4" name="Picture 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33931" y="0"/>
            <a:ext cx="8963092" cy="6848608"/>
          </a:xfrm>
          <a:prstGeom prst="rect">
            <a:avLst/>
          </a:prstGeom>
        </p:spPr>
      </p:pic>
    </p:spTree>
    <p:extLst>
      <p:ext uri="{BB962C8B-B14F-4D97-AF65-F5344CB8AC3E}">
        <p14:creationId xmlns:p14="http://schemas.microsoft.com/office/powerpoint/2010/main" val="3949796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26903" b="10774"/>
          <a:stretch/>
        </p:blipFill>
        <p:spPr>
          <a:xfrm>
            <a:off x="5674523" y="738908"/>
            <a:ext cx="3469477" cy="6119092"/>
          </a:xfrm>
          <a:prstGeom prst="rect">
            <a:avLst/>
          </a:prstGeom>
        </p:spPr>
      </p:pic>
      <p:pic>
        <p:nvPicPr>
          <p:cNvPr id="13" name="Picture 12"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1015" b="12122"/>
          <a:stretch/>
        </p:blipFill>
        <p:spPr>
          <a:xfrm>
            <a:off x="0" y="831273"/>
            <a:ext cx="3274295" cy="6026727"/>
          </a:xfrm>
          <a:prstGeom prst="rect">
            <a:avLst/>
          </a:prstGeom>
        </p:spPr>
      </p:pic>
      <p:pic>
        <p:nvPicPr>
          <p:cNvPr id="14" name="Picture 13"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55109" y="13610"/>
            <a:ext cx="4056013" cy="5033818"/>
          </a:xfrm>
          <a:prstGeom prst="rect">
            <a:avLst/>
          </a:prstGeom>
        </p:spPr>
      </p:pic>
      <p:pic>
        <p:nvPicPr>
          <p:cNvPr id="16" name="Picture 15" descr="Ohia Liko Pale Yellow Image,Thicker.jpg"/>
          <p:cNvPicPr>
            <a:picLocks noChangeAspect="1"/>
          </p:cNvPicPr>
          <p:nvPr/>
        </p:nvPicPr>
        <p:blipFill rotWithShape="1">
          <a:blip r:embed="rId3" cstate="screen">
            <a:alphaModFix amt="1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6541" r="3795" b="10773"/>
          <a:stretch/>
        </p:blipFill>
        <p:spPr>
          <a:xfrm>
            <a:off x="2006030" y="4458783"/>
            <a:ext cx="4566285" cy="6567733"/>
          </a:xfrm>
          <a:prstGeom prst="rect">
            <a:avLst/>
          </a:prstGeom>
        </p:spPr>
      </p:pic>
      <p:sp>
        <p:nvSpPr>
          <p:cNvPr id="33" name="Rectangle 32"/>
          <p:cNvSpPr/>
          <p:nvPr/>
        </p:nvSpPr>
        <p:spPr>
          <a:xfrm>
            <a:off x="4371201" y="1394460"/>
            <a:ext cx="4617473" cy="52692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29902" y="194205"/>
            <a:ext cx="8963696" cy="977369"/>
            <a:chOff x="132468" y="372252"/>
            <a:chExt cx="8963696" cy="977369"/>
          </a:xfrm>
        </p:grpSpPr>
        <p:pic>
          <p:nvPicPr>
            <p:cNvPr id="19" name="Picture 18"/>
            <p:cNvPicPr>
              <a:picLocks noChangeAspect="1"/>
            </p:cNvPicPr>
            <p:nvPr/>
          </p:nvPicPr>
          <p:blipFill>
            <a:blip r:embed="rId7"/>
            <a:stretch>
              <a:fillRect/>
            </a:stretch>
          </p:blipFill>
          <p:spPr>
            <a:xfrm>
              <a:off x="2052001" y="1295500"/>
              <a:ext cx="6550416" cy="54121"/>
            </a:xfrm>
            <a:prstGeom prst="rect">
              <a:avLst/>
            </a:prstGeom>
          </p:spPr>
        </p:pic>
        <p:sp>
          <p:nvSpPr>
            <p:cNvPr id="20" name="TextBox 19"/>
            <p:cNvSpPr txBox="1"/>
            <p:nvPr/>
          </p:nvSpPr>
          <p:spPr>
            <a:xfrm>
              <a:off x="132468" y="372252"/>
              <a:ext cx="8963696" cy="830997"/>
            </a:xfrm>
            <a:prstGeom prst="rect">
              <a:avLst/>
            </a:prstGeom>
            <a:noFill/>
          </p:spPr>
          <p:txBody>
            <a:bodyPr wrap="square" rtlCol="0">
              <a:spAutoFit/>
            </a:bodyPr>
            <a:lstStyle/>
            <a:p>
              <a:pPr algn="ctr"/>
              <a:r>
                <a:rPr lang="en-US" sz="4800" dirty="0" smtClean="0">
                  <a:solidFill>
                    <a:srgbClr val="E86C00"/>
                  </a:solidFill>
                  <a:latin typeface="Impact"/>
                  <a:cs typeface="Impact"/>
                </a:rPr>
                <a:t>Funding</a:t>
              </a:r>
              <a:endParaRPr lang="en-US" sz="4800" dirty="0">
                <a:solidFill>
                  <a:srgbClr val="E86C00"/>
                </a:solidFill>
                <a:latin typeface="Impact"/>
                <a:cs typeface="Impact"/>
              </a:endParaRPr>
            </a:p>
          </p:txBody>
        </p:sp>
      </p:grpSp>
      <p:sp>
        <p:nvSpPr>
          <p:cNvPr id="35" name="Content Placeholder 2"/>
          <p:cNvSpPr txBox="1">
            <a:spLocks/>
          </p:cNvSpPr>
          <p:nvPr/>
        </p:nvSpPr>
        <p:spPr>
          <a:xfrm>
            <a:off x="129903" y="1394460"/>
            <a:ext cx="4111395" cy="5077935"/>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ltLang="en-US" sz="2900" dirty="0" smtClean="0">
                <a:solidFill>
                  <a:schemeClr val="tx1"/>
                </a:solidFill>
                <a:latin typeface="Arial" charset="0"/>
                <a:ea typeface="Arial" charset="0"/>
                <a:cs typeface="Arial" charset="0"/>
              </a:rPr>
              <a:t>University of Hawai‘i Foundation</a:t>
            </a:r>
          </a:p>
          <a:p>
            <a:pPr algn="l"/>
            <a:r>
              <a:rPr lang="en-US" altLang="en-US" sz="2900" dirty="0" err="1" smtClean="0">
                <a:solidFill>
                  <a:schemeClr val="tx1"/>
                </a:solidFill>
                <a:latin typeface="Arial" charset="0"/>
                <a:ea typeface="Arial" charset="0"/>
                <a:cs typeface="Arial" charset="0"/>
              </a:rPr>
              <a:t>Hau‘oli</a:t>
            </a:r>
            <a:r>
              <a:rPr lang="en-US" altLang="en-US" sz="2900" dirty="0" smtClean="0">
                <a:solidFill>
                  <a:schemeClr val="tx1"/>
                </a:solidFill>
                <a:latin typeface="Arial" charset="0"/>
                <a:ea typeface="Arial" charset="0"/>
                <a:cs typeface="Arial" charset="0"/>
              </a:rPr>
              <a:t> Mau Loa Foundation</a:t>
            </a:r>
          </a:p>
          <a:p>
            <a:pPr algn="l"/>
            <a:r>
              <a:rPr lang="en-US" altLang="en-US" sz="2900" dirty="0" smtClean="0">
                <a:solidFill>
                  <a:schemeClr val="tx1"/>
                </a:solidFill>
                <a:latin typeface="Arial" charset="0"/>
                <a:ea typeface="Arial" charset="0"/>
                <a:cs typeface="Arial" charset="0"/>
              </a:rPr>
              <a:t>Gordon and Betty </a:t>
            </a:r>
            <a:r>
              <a:rPr lang="en-US" altLang="en-US" sz="2900" dirty="0">
                <a:solidFill>
                  <a:schemeClr val="tx1"/>
                </a:solidFill>
                <a:latin typeface="Arial" charset="0"/>
                <a:ea typeface="Arial" charset="0"/>
                <a:cs typeface="Arial" charset="0"/>
              </a:rPr>
              <a:t>Moore </a:t>
            </a:r>
            <a:r>
              <a:rPr lang="en-US" altLang="en-US" sz="2900" dirty="0" smtClean="0">
                <a:solidFill>
                  <a:schemeClr val="tx1"/>
                </a:solidFill>
                <a:latin typeface="Arial" charset="0"/>
                <a:ea typeface="Arial" charset="0"/>
                <a:cs typeface="Arial" charset="0"/>
              </a:rPr>
              <a:t>Foundation</a:t>
            </a:r>
          </a:p>
          <a:p>
            <a:pPr algn="l"/>
            <a:r>
              <a:rPr lang="en-US" altLang="en-US" sz="2900" dirty="0" err="1" smtClean="0">
                <a:solidFill>
                  <a:schemeClr val="tx1"/>
                </a:solidFill>
                <a:latin typeface="Arial" charset="0"/>
                <a:ea typeface="Arial" charset="0"/>
                <a:cs typeface="Arial" charset="0"/>
              </a:rPr>
              <a:t>Dorrance</a:t>
            </a:r>
            <a:r>
              <a:rPr lang="en-US" altLang="en-US" sz="2900" dirty="0" smtClean="0">
                <a:solidFill>
                  <a:schemeClr val="tx1"/>
                </a:solidFill>
                <a:latin typeface="Arial" charset="0"/>
                <a:ea typeface="Arial" charset="0"/>
                <a:cs typeface="Arial" charset="0"/>
              </a:rPr>
              <a:t> </a:t>
            </a:r>
            <a:r>
              <a:rPr lang="en-US" altLang="en-US" sz="2900" dirty="0">
                <a:solidFill>
                  <a:schemeClr val="tx1"/>
                </a:solidFill>
                <a:latin typeface="Arial" charset="0"/>
                <a:ea typeface="Arial" charset="0"/>
                <a:cs typeface="Arial" charset="0"/>
              </a:rPr>
              <a:t>Family Foundation </a:t>
            </a:r>
            <a:endParaRPr lang="en-US" altLang="en-US" sz="2900" dirty="0" smtClean="0">
              <a:solidFill>
                <a:schemeClr val="tx1"/>
              </a:solidFill>
              <a:latin typeface="Arial" charset="0"/>
              <a:ea typeface="Arial" charset="0"/>
              <a:cs typeface="Arial" charset="0"/>
            </a:endParaRPr>
          </a:p>
          <a:p>
            <a:pPr algn="l"/>
            <a:r>
              <a:rPr lang="en-US" sz="2900" dirty="0" err="1" smtClean="0">
                <a:solidFill>
                  <a:schemeClr val="tx1"/>
                </a:solidFill>
                <a:latin typeface="Arial" charset="0"/>
                <a:ea typeface="Arial" charset="0"/>
                <a:cs typeface="Arial" charset="0"/>
              </a:rPr>
              <a:t>Koaniani</a:t>
            </a:r>
            <a:r>
              <a:rPr lang="en-US" sz="2900" dirty="0" smtClean="0">
                <a:solidFill>
                  <a:schemeClr val="tx1"/>
                </a:solidFill>
                <a:latin typeface="Arial" charset="0"/>
                <a:ea typeface="Arial" charset="0"/>
                <a:cs typeface="Arial" charset="0"/>
              </a:rPr>
              <a:t> </a:t>
            </a:r>
            <a:r>
              <a:rPr lang="en-US" sz="2900" dirty="0">
                <a:solidFill>
                  <a:schemeClr val="tx1"/>
                </a:solidFill>
                <a:latin typeface="Arial" charset="0"/>
                <a:ea typeface="Arial" charset="0"/>
                <a:cs typeface="Arial" charset="0"/>
              </a:rPr>
              <a:t>Fund</a:t>
            </a:r>
          </a:p>
          <a:p>
            <a:pPr algn="l"/>
            <a:r>
              <a:rPr lang="en-US" sz="2900" dirty="0" err="1">
                <a:solidFill>
                  <a:schemeClr val="tx1"/>
                </a:solidFill>
                <a:latin typeface="Arial" charset="0"/>
                <a:ea typeface="Arial" charset="0"/>
                <a:cs typeface="Arial" charset="0"/>
              </a:rPr>
              <a:t>Marisla</a:t>
            </a:r>
            <a:r>
              <a:rPr lang="en-US" sz="2900" dirty="0">
                <a:solidFill>
                  <a:schemeClr val="tx1"/>
                </a:solidFill>
                <a:latin typeface="Arial" charset="0"/>
                <a:ea typeface="Arial" charset="0"/>
                <a:cs typeface="Arial" charset="0"/>
              </a:rPr>
              <a:t> Foundation </a:t>
            </a:r>
          </a:p>
          <a:p>
            <a:pPr algn="l"/>
            <a:r>
              <a:rPr lang="en-US" altLang="en-US" sz="2900" dirty="0" smtClean="0">
                <a:solidFill>
                  <a:schemeClr val="tx1"/>
                </a:solidFill>
                <a:latin typeface="Arial" charset="0"/>
                <a:ea typeface="Arial" charset="0"/>
                <a:cs typeface="Arial" charset="0"/>
              </a:rPr>
              <a:t>Hawai‘i </a:t>
            </a:r>
            <a:r>
              <a:rPr lang="en-US" altLang="en-US" sz="2900" dirty="0">
                <a:solidFill>
                  <a:schemeClr val="tx1"/>
                </a:solidFill>
                <a:latin typeface="Arial" charset="0"/>
                <a:ea typeface="Arial" charset="0"/>
                <a:cs typeface="Arial" charset="0"/>
              </a:rPr>
              <a:t>Community Foundation </a:t>
            </a:r>
          </a:p>
          <a:p>
            <a:pPr algn="l"/>
            <a:r>
              <a:rPr lang="en-US" altLang="en-US" sz="2900" dirty="0" smtClean="0">
                <a:solidFill>
                  <a:schemeClr val="tx1"/>
                </a:solidFill>
                <a:latin typeface="Arial" charset="0"/>
                <a:ea typeface="Arial" charset="0"/>
                <a:cs typeface="Arial" charset="0"/>
              </a:rPr>
              <a:t>Hawai‘i Tourism Authority</a:t>
            </a:r>
          </a:p>
          <a:p>
            <a:pPr algn="l"/>
            <a:r>
              <a:rPr lang="en-US" altLang="en-US" sz="2900" dirty="0" err="1" smtClean="0">
                <a:solidFill>
                  <a:schemeClr val="tx1"/>
                </a:solidFill>
                <a:latin typeface="Arial" charset="0"/>
                <a:ea typeface="Arial" charset="0"/>
                <a:cs typeface="Arial" charset="0"/>
              </a:rPr>
              <a:t>Ka‘ulunani</a:t>
            </a:r>
            <a:r>
              <a:rPr lang="en-US" altLang="en-US" sz="2900" dirty="0" smtClean="0">
                <a:solidFill>
                  <a:schemeClr val="tx1"/>
                </a:solidFill>
                <a:latin typeface="Arial" charset="0"/>
                <a:ea typeface="Arial" charset="0"/>
                <a:cs typeface="Arial" charset="0"/>
              </a:rPr>
              <a:t> </a:t>
            </a:r>
            <a:r>
              <a:rPr lang="en-US" altLang="en-US" sz="2900" dirty="0">
                <a:solidFill>
                  <a:schemeClr val="tx1"/>
                </a:solidFill>
                <a:latin typeface="Arial" charset="0"/>
                <a:ea typeface="Arial" charset="0"/>
                <a:cs typeface="Arial" charset="0"/>
              </a:rPr>
              <a:t>Urban Forestry Program</a:t>
            </a:r>
          </a:p>
          <a:p>
            <a:pPr algn="l"/>
            <a:r>
              <a:rPr lang="en-US" sz="2900" dirty="0" smtClean="0">
                <a:solidFill>
                  <a:schemeClr val="tx1"/>
                </a:solidFill>
                <a:latin typeface="Arial" charset="0"/>
                <a:ea typeface="Arial" charset="0"/>
                <a:cs typeface="Arial" charset="0"/>
              </a:rPr>
              <a:t>Hawai‘i </a:t>
            </a:r>
            <a:r>
              <a:rPr lang="en-US" sz="2900" dirty="0">
                <a:solidFill>
                  <a:schemeClr val="tx1"/>
                </a:solidFill>
                <a:latin typeface="Arial" charset="0"/>
                <a:ea typeface="Arial" charset="0"/>
                <a:cs typeface="Arial" charset="0"/>
              </a:rPr>
              <a:t>State Legislature</a:t>
            </a:r>
          </a:p>
          <a:p>
            <a:pPr algn="l"/>
            <a:r>
              <a:rPr lang="en-US" sz="2900" dirty="0">
                <a:solidFill>
                  <a:schemeClr val="tx1"/>
                </a:solidFill>
                <a:latin typeface="Arial" charset="0"/>
                <a:ea typeface="Arial" charset="0"/>
                <a:cs typeface="Arial" charset="0"/>
              </a:rPr>
              <a:t>Hawai‘i Invasive Species Council</a:t>
            </a:r>
          </a:p>
          <a:p>
            <a:pPr algn="l"/>
            <a:r>
              <a:rPr lang="en-US" sz="2900" dirty="0">
                <a:solidFill>
                  <a:schemeClr val="tx1"/>
                </a:solidFill>
                <a:latin typeface="Arial" charset="0"/>
                <a:ea typeface="Arial" charset="0"/>
                <a:cs typeface="Arial" charset="0"/>
              </a:rPr>
              <a:t>Hawai‘i Department of Agriculture</a:t>
            </a:r>
          </a:p>
          <a:p>
            <a:pPr algn="l"/>
            <a:r>
              <a:rPr lang="en-US" sz="2900" dirty="0">
                <a:solidFill>
                  <a:schemeClr val="tx1"/>
                </a:solidFill>
                <a:latin typeface="Arial" charset="0"/>
                <a:ea typeface="Arial" charset="0"/>
                <a:cs typeface="Arial" charset="0"/>
              </a:rPr>
              <a:t>Hawai‘i Department of Land and Natural Resources</a:t>
            </a:r>
          </a:p>
          <a:p>
            <a:pPr algn="l"/>
            <a:r>
              <a:rPr lang="en-US" sz="2900" dirty="0">
                <a:solidFill>
                  <a:schemeClr val="tx1"/>
                </a:solidFill>
                <a:latin typeface="Arial" charset="0"/>
                <a:ea typeface="Arial" charset="0"/>
                <a:cs typeface="Arial" charset="0"/>
              </a:rPr>
              <a:t>University of Hawai‘i</a:t>
            </a:r>
          </a:p>
          <a:p>
            <a:pPr algn="l"/>
            <a:r>
              <a:rPr lang="en-US" altLang="en-US" sz="2900" dirty="0">
                <a:solidFill>
                  <a:schemeClr val="tx1"/>
                </a:solidFill>
                <a:latin typeface="Arial" charset="0"/>
                <a:ea typeface="Arial" charset="0"/>
                <a:cs typeface="Arial" charset="0"/>
              </a:rPr>
              <a:t>U. S. Department of Agriculture</a:t>
            </a:r>
          </a:p>
          <a:p>
            <a:pPr algn="l"/>
            <a:r>
              <a:rPr lang="en-US" altLang="en-US" sz="2900" dirty="0">
                <a:solidFill>
                  <a:schemeClr val="tx1"/>
                </a:solidFill>
                <a:latin typeface="Arial" charset="0"/>
                <a:ea typeface="Arial" charset="0"/>
                <a:cs typeface="Arial" charset="0"/>
              </a:rPr>
              <a:t>U. S. Department of the Interior</a:t>
            </a:r>
          </a:p>
          <a:p>
            <a:pPr algn="l"/>
            <a:r>
              <a:rPr lang="en-US" altLang="en-US" sz="2900" dirty="0" smtClean="0">
                <a:solidFill>
                  <a:schemeClr val="tx1"/>
                </a:solidFill>
                <a:latin typeface="Arial" charset="0"/>
                <a:ea typeface="Arial" charset="0"/>
                <a:cs typeface="Arial" charset="0"/>
              </a:rPr>
              <a:t>U. S. Geological Survey Service First</a:t>
            </a:r>
          </a:p>
          <a:p>
            <a:pPr algn="l"/>
            <a:endParaRPr lang="en-US" sz="2200" dirty="0">
              <a:solidFill>
                <a:schemeClr val="tx1"/>
              </a:solidFill>
              <a:latin typeface="Arial" charset="0"/>
              <a:ea typeface="Arial" charset="0"/>
              <a:cs typeface="Arial" charset="0"/>
            </a:endParaRPr>
          </a:p>
          <a:p>
            <a:pPr algn="l"/>
            <a:endParaRPr lang="en-US" altLang="en-US" sz="1800" dirty="0">
              <a:solidFill>
                <a:schemeClr val="tx1"/>
              </a:solidFill>
              <a:latin typeface="Arial" charset="0"/>
              <a:ea typeface="Arial" charset="0"/>
              <a:cs typeface="Arial" charset="0"/>
            </a:endParaRPr>
          </a:p>
        </p:txBody>
      </p:sp>
      <p:pic>
        <p:nvPicPr>
          <p:cNvPr id="36" name="Picture 6" descr="http://www.hawaiibusiness.com/wordpress/wp-content/uploads/15-Jan-HB-UHF-01.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63545" y="1576817"/>
            <a:ext cx="1802959" cy="103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 descr="Image result for hau'oli mau loa"/>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5559" b="-1"/>
          <a:stretch/>
        </p:blipFill>
        <p:spPr bwMode="auto">
          <a:xfrm>
            <a:off x="6820955" y="1580594"/>
            <a:ext cx="1793743" cy="102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 descr="Image result for Gordon and betty moore foundation"/>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82430" y="2849261"/>
            <a:ext cx="1949396" cy="56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descr="Image result for Hawaii Tourism authority logo"/>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682430" y="3529879"/>
            <a:ext cx="1914606" cy="80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 descr="Image result for Hawaii community foundation logo"/>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757347" y="4379988"/>
            <a:ext cx="1630528" cy="58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6" descr="Image result for USGS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865714" y="2872955"/>
            <a:ext cx="1284627" cy="47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dorrance family foundation"/>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860751" y="3530945"/>
            <a:ext cx="1753947" cy="4583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risla foundation"/>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860751" y="4358568"/>
            <a:ext cx="1415725" cy="9459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awaii dln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798304" y="5286985"/>
            <a:ext cx="1088036" cy="9901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amontucker.com/wp-content/uploads/2012/01/departmen-of-agriculture.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231529" y="5475136"/>
            <a:ext cx="2112719" cy="74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22562"/>
      </p:ext>
    </p:extLst>
  </p:cSld>
  <p:clrMapOvr>
    <a:masterClrMapping/>
  </p:clrMapOvr>
  <mc:AlternateContent xmlns:mc="http://schemas.openxmlformats.org/markup-compatibility/2006" xmlns:p14="http://schemas.microsoft.com/office/powerpoint/2010/main">
    <mc:Choice Requires="p14">
      <p:transition spd="slow" p14:dur="2000" advTm="760"/>
    </mc:Choice>
    <mc:Fallback xmlns="">
      <p:transition spd="slow" advTm="76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26903" b="10774"/>
          <a:stretch/>
        </p:blipFill>
        <p:spPr>
          <a:xfrm>
            <a:off x="5674523" y="738908"/>
            <a:ext cx="3469477" cy="6119092"/>
          </a:xfrm>
          <a:prstGeom prst="rect">
            <a:avLst/>
          </a:prstGeom>
        </p:spPr>
      </p:pic>
      <p:pic>
        <p:nvPicPr>
          <p:cNvPr id="13" name="Picture 12"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1015" b="12122"/>
          <a:stretch/>
        </p:blipFill>
        <p:spPr>
          <a:xfrm>
            <a:off x="0" y="831273"/>
            <a:ext cx="3274295" cy="6026727"/>
          </a:xfrm>
          <a:prstGeom prst="rect">
            <a:avLst/>
          </a:prstGeom>
        </p:spPr>
      </p:pic>
      <p:pic>
        <p:nvPicPr>
          <p:cNvPr id="14" name="Picture 13"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pic>
        <p:nvPicPr>
          <p:cNvPr id="16" name="Picture 15" descr="Ohia Liko Pale Yellow Image,Thicker.jpg"/>
          <p:cNvPicPr>
            <a:picLocks noChangeAspect="1"/>
          </p:cNvPicPr>
          <p:nvPr/>
        </p:nvPicPr>
        <p:blipFill rotWithShape="1">
          <a:blip r:embed="rId3" cstate="screen">
            <a:alphaModFix amt="1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6541" r="3795" b="10773"/>
          <a:stretch/>
        </p:blipFill>
        <p:spPr>
          <a:xfrm>
            <a:off x="2006030" y="4458783"/>
            <a:ext cx="4566285" cy="6567733"/>
          </a:xfrm>
          <a:prstGeom prst="rect">
            <a:avLst/>
          </a:prstGeom>
        </p:spPr>
      </p:pic>
      <p:sp>
        <p:nvSpPr>
          <p:cNvPr id="33" name="Rectangle 32"/>
          <p:cNvSpPr/>
          <p:nvPr/>
        </p:nvSpPr>
        <p:spPr>
          <a:xfrm>
            <a:off x="425008" y="1327286"/>
            <a:ext cx="3949550" cy="46808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2468" y="166981"/>
            <a:ext cx="8963696" cy="5622409"/>
            <a:chOff x="132468" y="372252"/>
            <a:chExt cx="8963696" cy="5622409"/>
          </a:xfrm>
        </p:grpSpPr>
        <p:pic>
          <p:nvPicPr>
            <p:cNvPr id="19" name="Picture 18"/>
            <p:cNvPicPr>
              <a:picLocks noChangeAspect="1"/>
            </p:cNvPicPr>
            <p:nvPr/>
          </p:nvPicPr>
          <p:blipFill>
            <a:blip r:embed="rId7"/>
            <a:stretch>
              <a:fillRect/>
            </a:stretch>
          </p:blipFill>
          <p:spPr>
            <a:xfrm>
              <a:off x="2052001" y="1295500"/>
              <a:ext cx="6550416" cy="54121"/>
            </a:xfrm>
            <a:prstGeom prst="rect">
              <a:avLst/>
            </a:prstGeom>
          </p:spPr>
        </p:pic>
        <p:sp>
          <p:nvSpPr>
            <p:cNvPr id="20" name="TextBox 19"/>
            <p:cNvSpPr txBox="1"/>
            <p:nvPr/>
          </p:nvSpPr>
          <p:spPr>
            <a:xfrm>
              <a:off x="132468" y="372252"/>
              <a:ext cx="8963696" cy="830997"/>
            </a:xfrm>
            <a:prstGeom prst="rect">
              <a:avLst/>
            </a:prstGeom>
            <a:noFill/>
          </p:spPr>
          <p:txBody>
            <a:bodyPr wrap="square" rtlCol="0">
              <a:spAutoFit/>
            </a:bodyPr>
            <a:lstStyle/>
            <a:p>
              <a:pPr algn="ctr"/>
              <a:r>
                <a:rPr lang="en-US" sz="4800" dirty="0" smtClean="0">
                  <a:solidFill>
                    <a:srgbClr val="E86C00"/>
                  </a:solidFill>
                  <a:latin typeface="Impact"/>
                  <a:cs typeface="Impact"/>
                </a:rPr>
                <a:t>The ROD Working Group</a:t>
              </a:r>
              <a:endParaRPr lang="en-US" sz="4800" dirty="0">
                <a:solidFill>
                  <a:srgbClr val="E86C00"/>
                </a:solidFill>
                <a:latin typeface="Impact"/>
                <a:cs typeface="Impact"/>
              </a:endParaRPr>
            </a:p>
          </p:txBody>
        </p:sp>
        <p:grpSp>
          <p:nvGrpSpPr>
            <p:cNvPr id="22" name="Group 21"/>
            <p:cNvGrpSpPr/>
            <p:nvPr/>
          </p:nvGrpSpPr>
          <p:grpSpPr>
            <a:xfrm>
              <a:off x="595543" y="1713311"/>
              <a:ext cx="3621531" cy="4281350"/>
              <a:chOff x="230457" y="1844426"/>
              <a:chExt cx="3621531" cy="4206512"/>
            </a:xfrm>
          </p:grpSpPr>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71419" y="1844426"/>
                <a:ext cx="986577" cy="1062467"/>
              </a:xfrm>
              <a:prstGeom prst="rect">
                <a:avLst/>
              </a:prstGeom>
            </p:spPr>
          </p:pic>
          <p:pic>
            <p:nvPicPr>
              <p:cNvPr id="24" name="Picture 2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0457" y="5308573"/>
                <a:ext cx="2158056" cy="739711"/>
              </a:xfrm>
              <a:prstGeom prst="rect">
                <a:avLst/>
              </a:prstGeom>
            </p:spPr>
          </p:pic>
          <p:pic>
            <p:nvPicPr>
              <p:cNvPr id="25" name="Picture 2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89156" y="4255879"/>
                <a:ext cx="1233902" cy="853761"/>
              </a:xfrm>
              <a:prstGeom prst="rect">
                <a:avLst/>
              </a:prstGeom>
            </p:spPr>
          </p:pic>
          <p:pic>
            <p:nvPicPr>
              <p:cNvPr id="26" name="Picture 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11548" y="3007331"/>
                <a:ext cx="890082" cy="968618"/>
              </a:xfrm>
              <a:prstGeom prst="rect">
                <a:avLst/>
              </a:prstGeom>
            </p:spPr>
          </p:pic>
          <p:grpSp>
            <p:nvGrpSpPr>
              <p:cNvPr id="27" name="Group 26"/>
              <p:cNvGrpSpPr/>
              <p:nvPr/>
            </p:nvGrpSpPr>
            <p:grpSpPr>
              <a:xfrm>
                <a:off x="261788" y="1848357"/>
                <a:ext cx="3590200" cy="4202581"/>
                <a:chOff x="261788" y="1848357"/>
                <a:chExt cx="3590200" cy="4202581"/>
              </a:xfrm>
            </p:grpSpPr>
            <p:pic>
              <p:nvPicPr>
                <p:cNvPr id="29" name="Picture 2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91410" y="1848357"/>
                  <a:ext cx="1084480" cy="1080877"/>
                </a:xfrm>
                <a:prstGeom prst="rect">
                  <a:avLst/>
                </a:prstGeom>
              </p:spPr>
            </p:pic>
            <p:pic>
              <p:nvPicPr>
                <p:cNvPr id="31" name="Picture 3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729054" y="4966193"/>
                  <a:ext cx="1122934" cy="1084745"/>
                </a:xfrm>
                <a:prstGeom prst="rect">
                  <a:avLst/>
                </a:prstGeom>
              </p:spPr>
            </p:pic>
            <p:pic>
              <p:nvPicPr>
                <p:cNvPr id="32" name="Picture 31"/>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61788" y="3007331"/>
                  <a:ext cx="1041125" cy="1132720"/>
                </a:xfrm>
                <a:prstGeom prst="rect">
                  <a:avLst/>
                </a:prstGeom>
              </p:spPr>
            </p:pic>
          </p:grpSp>
          <p:pic>
            <p:nvPicPr>
              <p:cNvPr id="28" name="Picture 2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5122" y="4163480"/>
                <a:ext cx="895340" cy="1145094"/>
              </a:xfrm>
              <a:prstGeom prst="rect">
                <a:avLst/>
              </a:prstGeom>
            </p:spPr>
          </p:pic>
        </p:grpSp>
      </p:grpSp>
      <p:sp>
        <p:nvSpPr>
          <p:cNvPr id="34" name="TextBox 33"/>
          <p:cNvSpPr txBox="1"/>
          <p:nvPr/>
        </p:nvSpPr>
        <p:spPr>
          <a:xfrm>
            <a:off x="4561794" y="1322560"/>
            <a:ext cx="4498055" cy="6254020"/>
          </a:xfrm>
          <a:prstGeom prst="rect">
            <a:avLst/>
          </a:prstGeom>
          <a:noFill/>
        </p:spPr>
        <p:txBody>
          <a:bodyPr wrap="square" rtlCol="0">
            <a:spAutoFit/>
          </a:bodyPr>
          <a:lstStyle/>
          <a:p>
            <a:pPr>
              <a:lnSpc>
                <a:spcPct val="130000"/>
              </a:lnSpc>
            </a:pPr>
            <a:r>
              <a:rPr lang="en-US" sz="1600" dirty="0" smtClean="0">
                <a:latin typeface="Arial" panose="020B0604020202020204" pitchFamily="34" charset="0"/>
                <a:cs typeface="Arial" panose="020B0604020202020204" pitchFamily="34" charset="0"/>
              </a:rPr>
              <a:t>USDA Forest Service</a:t>
            </a:r>
          </a:p>
          <a:p>
            <a:pPr>
              <a:lnSpc>
                <a:spcPct val="130000"/>
              </a:lnSpc>
            </a:pPr>
            <a:r>
              <a:rPr lang="en-US" sz="1600" dirty="0" smtClean="0">
                <a:latin typeface="Arial" panose="020B0604020202020204" pitchFamily="34" charset="0"/>
                <a:cs typeface="Arial" panose="020B0604020202020204" pitchFamily="34" charset="0"/>
              </a:rPr>
              <a:t>USDA Agricultural Research Service</a:t>
            </a:r>
          </a:p>
          <a:p>
            <a:pPr>
              <a:lnSpc>
                <a:spcPct val="130000"/>
              </a:lnSpc>
            </a:pPr>
            <a:r>
              <a:rPr lang="en-US" sz="1600" dirty="0" smtClean="0">
                <a:latin typeface="Arial" panose="020B0604020202020204" pitchFamily="34" charset="0"/>
                <a:cs typeface="Arial" panose="020B0604020202020204" pitchFamily="34" charset="0"/>
              </a:rPr>
              <a:t>UH </a:t>
            </a:r>
            <a:r>
              <a:rPr lang="en-US" sz="1600" dirty="0" err="1" smtClean="0">
                <a:latin typeface="Arial" panose="020B0604020202020204" pitchFamily="34" charset="0"/>
                <a:cs typeface="Arial" panose="020B0604020202020204" pitchFamily="34" charset="0"/>
              </a:rPr>
              <a:t>Mānoa</a:t>
            </a:r>
            <a:r>
              <a:rPr lang="en-US" sz="1600" dirty="0" smtClean="0">
                <a:latin typeface="Arial" panose="020B0604020202020204" pitchFamily="34" charset="0"/>
                <a:cs typeface="Arial" panose="020B0604020202020204" pitchFamily="34" charset="0"/>
              </a:rPr>
              <a:t> College </a:t>
            </a:r>
            <a:r>
              <a:rPr lang="en-US" sz="1600" dirty="0">
                <a:latin typeface="Arial" panose="020B0604020202020204" pitchFamily="34" charset="0"/>
                <a:cs typeface="Arial" panose="020B0604020202020204" pitchFamily="34" charset="0"/>
              </a:rPr>
              <a:t>of Tropical </a:t>
            </a:r>
            <a:r>
              <a:rPr lang="en-US" sz="1600" dirty="0" smtClean="0">
                <a:latin typeface="Arial" panose="020B0604020202020204" pitchFamily="34" charset="0"/>
                <a:cs typeface="Arial" panose="020B0604020202020204" pitchFamily="34" charset="0"/>
              </a:rPr>
              <a:t>Agriculture and 	Human </a:t>
            </a:r>
            <a:r>
              <a:rPr lang="en-US" sz="1600" dirty="0">
                <a:latin typeface="Arial" panose="020B0604020202020204" pitchFamily="34" charset="0"/>
                <a:cs typeface="Arial" panose="020B0604020202020204" pitchFamily="34" charset="0"/>
              </a:rPr>
              <a:t>Resources</a:t>
            </a:r>
          </a:p>
          <a:p>
            <a:pPr>
              <a:lnSpc>
                <a:spcPct val="130000"/>
              </a:lnSpc>
            </a:pPr>
            <a:r>
              <a:rPr lang="en-US" sz="1600" dirty="0" smtClean="0">
                <a:latin typeface="Arial" panose="020B0604020202020204" pitchFamily="34" charset="0"/>
                <a:cs typeface="Arial" panose="020B0604020202020204" pitchFamily="34" charset="0"/>
              </a:rPr>
              <a:t>Hawai‘i Department of Agriculture</a:t>
            </a:r>
          </a:p>
          <a:p>
            <a:pPr>
              <a:lnSpc>
                <a:spcPct val="130000"/>
              </a:lnSpc>
            </a:pPr>
            <a:r>
              <a:rPr lang="en-US" sz="1600" dirty="0" smtClean="0">
                <a:latin typeface="Arial" panose="020B0604020202020204" pitchFamily="34" charset="0"/>
                <a:cs typeface="Arial" panose="020B0604020202020204" pitchFamily="34" charset="0"/>
              </a:rPr>
              <a:t>Department of Land and Natural Resources –	Division of Forestry &amp; Wildlife</a:t>
            </a:r>
          </a:p>
          <a:p>
            <a:pPr>
              <a:lnSpc>
                <a:spcPct val="130000"/>
              </a:lnSpc>
            </a:pPr>
            <a:r>
              <a:rPr lang="en-US" sz="1600" dirty="0" smtClean="0">
                <a:latin typeface="Arial" panose="020B0604020202020204" pitchFamily="34" charset="0"/>
                <a:cs typeface="Arial" panose="020B0604020202020204" pitchFamily="34" charset="0"/>
              </a:rPr>
              <a:t>US Geological Survey</a:t>
            </a:r>
          </a:p>
          <a:p>
            <a:pPr>
              <a:lnSpc>
                <a:spcPct val="130000"/>
              </a:lnSpc>
            </a:pPr>
            <a:r>
              <a:rPr lang="en-US" sz="1600" dirty="0" smtClean="0">
                <a:latin typeface="Arial" panose="020B0604020202020204" pitchFamily="34" charset="0"/>
                <a:cs typeface="Arial" panose="020B0604020202020204" pitchFamily="34" charset="0"/>
              </a:rPr>
              <a:t>Hawai‘i Invasive Species Council</a:t>
            </a:r>
          </a:p>
          <a:p>
            <a:pPr>
              <a:lnSpc>
                <a:spcPct val="130000"/>
              </a:lnSpc>
            </a:pPr>
            <a:r>
              <a:rPr lang="en-US" sz="1600" dirty="0" smtClean="0">
                <a:latin typeface="Arial" panose="020B0604020202020204" pitchFamily="34" charset="0"/>
                <a:cs typeface="Arial" panose="020B0604020202020204" pitchFamily="34" charset="0"/>
              </a:rPr>
              <a:t>Invasive Species Committees</a:t>
            </a:r>
          </a:p>
          <a:p>
            <a:pPr>
              <a:lnSpc>
                <a:spcPct val="130000"/>
              </a:lnSpc>
            </a:pPr>
            <a:r>
              <a:rPr lang="en-US" sz="1600" dirty="0" smtClean="0">
                <a:latin typeface="Arial" panose="020B0604020202020204" pitchFamily="34" charset="0"/>
                <a:cs typeface="Arial" panose="020B0604020202020204" pitchFamily="34" charset="0"/>
              </a:rPr>
              <a:t>Coordinating Group on Alien Pest Species</a:t>
            </a:r>
          </a:p>
          <a:p>
            <a:pPr>
              <a:lnSpc>
                <a:spcPct val="130000"/>
              </a:lnSpc>
            </a:pPr>
            <a:r>
              <a:rPr lang="en-US" sz="1600" dirty="0" smtClean="0">
                <a:latin typeface="Arial" panose="020B0604020202020204" pitchFamily="34" charset="0"/>
                <a:cs typeface="Arial" panose="020B0604020202020204" pitchFamily="34" charset="0"/>
              </a:rPr>
              <a:t>Carnegie Airborne Observatory</a:t>
            </a:r>
          </a:p>
          <a:p>
            <a:pPr>
              <a:lnSpc>
                <a:spcPct val="130000"/>
              </a:lnSpc>
            </a:pPr>
            <a:r>
              <a:rPr lang="en-US" sz="1600" dirty="0" smtClean="0">
                <a:latin typeface="Arial" panose="020B0604020202020204" pitchFamily="34" charset="0"/>
                <a:cs typeface="Arial" panose="020B0604020202020204" pitchFamily="34" charset="0"/>
              </a:rPr>
              <a:t>The Nature Conservancy</a:t>
            </a:r>
          </a:p>
          <a:p>
            <a:pPr>
              <a:lnSpc>
                <a:spcPct val="130000"/>
              </a:lnSpc>
            </a:pPr>
            <a:r>
              <a:rPr lang="en-US" sz="1600" dirty="0" smtClean="0">
                <a:latin typeface="Arial" panose="020B0604020202020204" pitchFamily="34" charset="0"/>
                <a:cs typeface="Arial" panose="020B0604020202020204" pitchFamily="34" charset="0"/>
              </a:rPr>
              <a:t>Iowa State University</a:t>
            </a:r>
          </a:p>
          <a:p>
            <a:pPr>
              <a:lnSpc>
                <a:spcPct val="130000"/>
              </a:lnSpc>
            </a:pPr>
            <a:endParaRPr lang="en-US" sz="1600" i="1" dirty="0" smtClean="0">
              <a:latin typeface="Arial" panose="020B0604020202020204" pitchFamily="34" charset="0"/>
              <a:cs typeface="Arial" panose="020B0604020202020204" pitchFamily="34" charset="0"/>
            </a:endParaRPr>
          </a:p>
          <a:p>
            <a:pPr>
              <a:lnSpc>
                <a:spcPct val="130000"/>
              </a:lnSpc>
            </a:pPr>
            <a:r>
              <a:rPr lang="en-US" sz="1600" i="1" dirty="0" smtClean="0">
                <a:latin typeface="Arial" panose="020B0604020202020204" pitchFamily="34" charset="0"/>
                <a:cs typeface="Arial" panose="020B0604020202020204" pitchFamily="34" charset="0"/>
              </a:rPr>
              <a:t>And many others</a:t>
            </a:r>
            <a:r>
              <a:rPr lang="is-IS" sz="1600" i="1" dirty="0" smtClean="0">
                <a:latin typeface="Arial" panose="020B0604020202020204" pitchFamily="34" charset="0"/>
                <a:cs typeface="Arial" panose="020B0604020202020204" pitchFamily="34" charset="0"/>
              </a:rPr>
              <a:t>…</a:t>
            </a:r>
            <a:endParaRPr lang="en-US" sz="1600" i="1" dirty="0" smtClean="0">
              <a:latin typeface="Arial" panose="020B0604020202020204" pitchFamily="34" charset="0"/>
              <a:cs typeface="Arial" panose="020B0604020202020204" pitchFamily="34" charset="0"/>
            </a:endParaRPr>
          </a:p>
          <a:p>
            <a:pPr>
              <a:lnSpc>
                <a:spcPct val="130000"/>
              </a:lnSpc>
            </a:pPr>
            <a:endParaRPr lang="en-US" sz="2000" i="1" dirty="0">
              <a:latin typeface="Arial" panose="020B0604020202020204" pitchFamily="34" charset="0"/>
              <a:cs typeface="Arial" panose="020B0604020202020204" pitchFamily="34" charset="0"/>
            </a:endParaRPr>
          </a:p>
          <a:p>
            <a:pPr algn="ctr">
              <a:lnSpc>
                <a:spcPct val="130000"/>
              </a:lnSpc>
            </a:pPr>
            <a:endParaRPr lang="en-US" sz="1600" dirty="0">
              <a:latin typeface="Arial" panose="020B0604020202020204" pitchFamily="34" charset="0"/>
              <a:cs typeface="Arial" panose="020B0604020202020204" pitchFamily="34" charset="0"/>
            </a:endParaRPr>
          </a:p>
          <a:p>
            <a:pPr>
              <a:lnSpc>
                <a:spcPct val="130000"/>
              </a:lnSpc>
            </a:pPr>
            <a:endParaRPr lang="en-US" sz="1600" dirty="0">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3126228" y="1575190"/>
            <a:ext cx="759110" cy="973808"/>
          </a:xfrm>
          <a:prstGeom prst="rect">
            <a:avLst/>
          </a:prstGeom>
        </p:spPr>
      </p:pic>
      <p:pic>
        <p:nvPicPr>
          <p:cNvPr id="36" name="Picture 35"/>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795478" y="2727142"/>
            <a:ext cx="1140822" cy="1117364"/>
          </a:xfrm>
          <a:prstGeom prst="rect">
            <a:avLst/>
          </a:prstGeom>
        </p:spPr>
      </p:pic>
      <p:pic>
        <p:nvPicPr>
          <p:cNvPr id="1026" name="Picture 2" descr="HAWP LOGO"/>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3091891" y="3752349"/>
            <a:ext cx="873162" cy="84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932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9551384"/>
            <a:chOff x="0" y="0"/>
            <a:chExt cx="9144000" cy="9551384"/>
          </a:xfrm>
        </p:grpSpPr>
        <p:pic>
          <p:nvPicPr>
            <p:cNvPr id="15" name="Picture 14"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6" name="Picture 15"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7" name="Picture 16" descr="Ohia Liko Pale Yellow Image,Thicker.jpg"/>
            <p:cNvPicPr>
              <a:picLocks noChangeAspect="1"/>
            </p:cNvPicPr>
            <p:nvPr/>
          </p:nvPicPr>
          <p:blipFill rotWithShape="1">
            <a:blip r:embed="rId6"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9" name="Picture 18"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7">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pic>
        <p:nvPicPr>
          <p:cNvPr id="13" name="Picture 12"/>
          <p:cNvPicPr>
            <a:picLocks noChangeAspect="1"/>
          </p:cNvPicPr>
          <p:nvPr/>
        </p:nvPicPr>
        <p:blipFill>
          <a:blip r:embed="rId8"/>
          <a:stretch>
            <a:fillRect/>
          </a:stretch>
        </p:blipFill>
        <p:spPr>
          <a:xfrm>
            <a:off x="2052001" y="1295500"/>
            <a:ext cx="6550416" cy="54121"/>
          </a:xfrm>
          <a:prstGeom prst="rect">
            <a:avLst/>
          </a:prstGeom>
        </p:spPr>
      </p:pic>
      <p:pic>
        <p:nvPicPr>
          <p:cNvPr id="12" name="Picture 11"/>
          <p:cNvPicPr>
            <a:picLocks noChangeAspect="1"/>
          </p:cNvPicPr>
          <p:nvPr/>
        </p:nvPicPr>
        <p:blipFill>
          <a:blip r:embed="rId9"/>
          <a:stretch>
            <a:fillRect/>
          </a:stretch>
        </p:blipFill>
        <p:spPr>
          <a:xfrm>
            <a:off x="0" y="-192784"/>
            <a:ext cx="1420760" cy="1396264"/>
          </a:xfrm>
          <a:prstGeom prst="rect">
            <a:avLst/>
          </a:prstGeom>
        </p:spPr>
      </p:pic>
      <p:sp>
        <p:nvSpPr>
          <p:cNvPr id="10" name="TextBox 9"/>
          <p:cNvSpPr txBox="1"/>
          <p:nvPr/>
        </p:nvSpPr>
        <p:spPr>
          <a:xfrm>
            <a:off x="1893195" y="241625"/>
            <a:ext cx="6568226" cy="1107996"/>
          </a:xfrm>
          <a:prstGeom prst="rect">
            <a:avLst/>
          </a:prstGeom>
          <a:noFill/>
        </p:spPr>
        <p:txBody>
          <a:bodyPr wrap="square" rtlCol="0">
            <a:spAutoFit/>
          </a:bodyPr>
          <a:lstStyle/>
          <a:p>
            <a:pPr algn="ctr"/>
            <a:r>
              <a:rPr lang="en-US" sz="6600" dirty="0" smtClean="0">
                <a:solidFill>
                  <a:srgbClr val="E86C00"/>
                </a:solidFill>
                <a:latin typeface="Impact"/>
                <a:cs typeface="Impact"/>
              </a:rPr>
              <a:t>Mahalo!</a:t>
            </a:r>
            <a:endParaRPr lang="en-US" sz="6600" dirty="0">
              <a:solidFill>
                <a:srgbClr val="E86C00"/>
              </a:solidFill>
              <a:latin typeface="Impact"/>
              <a:cs typeface="Impact"/>
            </a:endParaRPr>
          </a:p>
        </p:txBody>
      </p:sp>
      <p:pic>
        <p:nvPicPr>
          <p:cNvPr id="4" name="Picture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0377" y="1933957"/>
            <a:ext cx="3465101" cy="2243975"/>
          </a:xfrm>
          <a:prstGeom prst="rect">
            <a:avLst/>
          </a:prstGeom>
          <a:ln w="38100">
            <a:noFill/>
          </a:ln>
        </p:spPr>
      </p:pic>
      <p:pic>
        <p:nvPicPr>
          <p:cNvPr id="5" name="Picture 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80615" y="4617120"/>
            <a:ext cx="3124629" cy="2043262"/>
          </a:xfrm>
          <a:prstGeom prst="rect">
            <a:avLst/>
          </a:prstGeom>
          <a:ln w="38100">
            <a:noFill/>
          </a:ln>
        </p:spPr>
      </p:pic>
      <p:sp>
        <p:nvSpPr>
          <p:cNvPr id="18" name="TextBox 17"/>
          <p:cNvSpPr txBox="1"/>
          <p:nvPr/>
        </p:nvSpPr>
        <p:spPr>
          <a:xfrm>
            <a:off x="856576" y="1472292"/>
            <a:ext cx="3172702" cy="461665"/>
          </a:xfrm>
          <a:prstGeom prst="rect">
            <a:avLst/>
          </a:prstGeom>
          <a:solidFill>
            <a:schemeClr val="accent3">
              <a:lumMod val="60000"/>
              <a:lumOff val="40000"/>
            </a:schemeClr>
          </a:solidFill>
        </p:spPr>
        <p:txBody>
          <a:bodyPr wrap="square" rtlCol="0">
            <a:spAutoFit/>
          </a:bodyPr>
          <a:lstStyle/>
          <a:p>
            <a:pPr algn="ctr"/>
            <a:r>
              <a:rPr lang="en-US" sz="2400" b="1" dirty="0" err="1" smtClean="0">
                <a:latin typeface="Arial" charset="0"/>
                <a:ea typeface="Arial" charset="0"/>
                <a:cs typeface="Arial" charset="0"/>
              </a:rPr>
              <a:t>RapidOhiaDeath.org</a:t>
            </a:r>
            <a:r>
              <a:rPr lang="en-US" sz="2400" b="1" dirty="0" smtClean="0">
                <a:latin typeface="Arial" charset="0"/>
                <a:ea typeface="Arial" charset="0"/>
                <a:cs typeface="Arial" charset="0"/>
              </a:rPr>
              <a:t> </a:t>
            </a:r>
            <a:endParaRPr lang="en-US" sz="2400" b="1" dirty="0">
              <a:latin typeface="Arial" charset="0"/>
              <a:ea typeface="Arial" charset="0"/>
              <a:cs typeface="Arial" charset="0"/>
            </a:endParaRPr>
          </a:p>
        </p:txBody>
      </p:sp>
      <p:sp>
        <p:nvSpPr>
          <p:cNvPr id="3" name="TextBox 2"/>
          <p:cNvSpPr txBox="1"/>
          <p:nvPr/>
        </p:nvSpPr>
        <p:spPr>
          <a:xfrm>
            <a:off x="143679" y="4386287"/>
            <a:ext cx="4598499" cy="461665"/>
          </a:xfrm>
          <a:prstGeom prst="rect">
            <a:avLst/>
          </a:prstGeom>
          <a:solidFill>
            <a:schemeClr val="accent3">
              <a:lumMod val="60000"/>
              <a:lumOff val="40000"/>
            </a:schemeClr>
          </a:solidFill>
        </p:spPr>
        <p:txBody>
          <a:bodyPr wrap="square" rtlCol="0">
            <a:spAutoFit/>
          </a:bodyPr>
          <a:lstStyle/>
          <a:p>
            <a:pPr algn="ctr"/>
            <a:r>
              <a:rPr lang="en-US" sz="2400" b="1" dirty="0" err="1" smtClean="0">
                <a:latin typeface="Arial" charset="0"/>
                <a:ea typeface="Arial" charset="0"/>
                <a:cs typeface="Arial" charset="0"/>
              </a:rPr>
              <a:t>facebook.com</a:t>
            </a:r>
            <a:r>
              <a:rPr lang="en-US" sz="2400" b="1" dirty="0" smtClean="0">
                <a:latin typeface="Arial" charset="0"/>
                <a:ea typeface="Arial" charset="0"/>
                <a:cs typeface="Arial" charset="0"/>
              </a:rPr>
              <a:t>/</a:t>
            </a:r>
            <a:r>
              <a:rPr lang="en-US" sz="2400" b="1" dirty="0" err="1" smtClean="0">
                <a:latin typeface="Arial" charset="0"/>
                <a:ea typeface="Arial" charset="0"/>
                <a:cs typeface="Arial" charset="0"/>
              </a:rPr>
              <a:t>rapidohiadeath</a:t>
            </a:r>
            <a:endParaRPr lang="en-US" sz="2400" b="1" dirty="0">
              <a:latin typeface="Arial" charset="0"/>
              <a:ea typeface="Arial" charset="0"/>
              <a:cs typeface="Arial" charset="0"/>
            </a:endParaRPr>
          </a:p>
        </p:txBody>
      </p:sp>
      <p:sp>
        <p:nvSpPr>
          <p:cNvPr id="11" name="TextBox 10"/>
          <p:cNvSpPr txBox="1"/>
          <p:nvPr/>
        </p:nvSpPr>
        <p:spPr>
          <a:xfrm>
            <a:off x="5048803" y="1596272"/>
            <a:ext cx="4231718" cy="6063198"/>
          </a:xfrm>
          <a:prstGeom prst="rect">
            <a:avLst/>
          </a:prstGeom>
          <a:noFill/>
        </p:spPr>
        <p:txBody>
          <a:bodyPr wrap="square" rtlCol="0">
            <a:spAutoFit/>
          </a:bodyPr>
          <a:lstStyle/>
          <a:p>
            <a:r>
              <a:rPr lang="en-US" altLang="en-US" sz="3600" b="1" dirty="0">
                <a:latin typeface="Arial" charset="0"/>
                <a:ea typeface="Arial" charset="0"/>
                <a:cs typeface="Arial" charset="0"/>
              </a:rPr>
              <a:t>J</a:t>
            </a:r>
            <a:r>
              <a:rPr lang="en-US" altLang="en-US" sz="3600" b="1" dirty="0" smtClean="0">
                <a:latin typeface="Arial" charset="0"/>
                <a:ea typeface="Arial" charset="0"/>
                <a:cs typeface="Arial" charset="0"/>
              </a:rPr>
              <a:t>. B</a:t>
            </a:r>
            <a:r>
              <a:rPr lang="en-US" altLang="en-US" sz="3600" b="1" dirty="0">
                <a:latin typeface="Arial" charset="0"/>
                <a:ea typeface="Arial" charset="0"/>
                <a:cs typeface="Arial" charset="0"/>
              </a:rPr>
              <a:t>. Friday</a:t>
            </a:r>
          </a:p>
          <a:p>
            <a:r>
              <a:rPr lang="en-US" sz="2000" dirty="0">
                <a:latin typeface="Arial" charset="0"/>
                <a:ea typeface="Arial" charset="0"/>
                <a:cs typeface="Arial" charset="0"/>
              </a:rPr>
              <a:t>Extension Forester </a:t>
            </a:r>
          </a:p>
          <a:p>
            <a:r>
              <a:rPr lang="en-US" sz="2000" dirty="0">
                <a:latin typeface="Arial" charset="0"/>
                <a:ea typeface="Arial" charset="0"/>
                <a:cs typeface="Arial" charset="0"/>
              </a:rPr>
              <a:t>University of </a:t>
            </a:r>
            <a:r>
              <a:rPr lang="en-US" sz="2000" dirty="0" smtClean="0">
                <a:latin typeface="Arial" charset="0"/>
                <a:ea typeface="Arial" charset="0"/>
                <a:cs typeface="Arial" charset="0"/>
              </a:rPr>
              <a:t>Hawai‘i </a:t>
            </a:r>
            <a:endParaRPr lang="en-US" sz="2000" dirty="0">
              <a:latin typeface="Arial" charset="0"/>
              <a:ea typeface="Arial" charset="0"/>
              <a:cs typeface="Arial" charset="0"/>
            </a:endParaRPr>
          </a:p>
          <a:p>
            <a:r>
              <a:rPr lang="en-US" sz="2000" dirty="0">
                <a:latin typeface="Arial" charset="0"/>
                <a:ea typeface="Arial" charset="0"/>
                <a:cs typeface="Arial" charset="0"/>
              </a:rPr>
              <a:t>Cooperative Extension Service </a:t>
            </a:r>
          </a:p>
          <a:p>
            <a:r>
              <a:rPr lang="en-US" sz="2000" dirty="0">
                <a:latin typeface="Arial" charset="0"/>
                <a:ea typeface="Arial" charset="0"/>
                <a:cs typeface="Arial" charset="0"/>
              </a:rPr>
              <a:t>EMAIL: jbfriday@hawaii.edu </a:t>
            </a:r>
          </a:p>
          <a:p>
            <a:r>
              <a:rPr lang="en-US" sz="2000" dirty="0">
                <a:latin typeface="Arial" charset="0"/>
                <a:ea typeface="Arial" charset="0"/>
                <a:cs typeface="Arial" charset="0"/>
              </a:rPr>
              <a:t>PHONE: </a:t>
            </a:r>
            <a:r>
              <a:rPr lang="en-US" sz="2000" dirty="0" smtClean="0">
                <a:latin typeface="Arial" charset="0"/>
                <a:ea typeface="Arial" charset="0"/>
                <a:cs typeface="Arial" charset="0"/>
              </a:rPr>
              <a:t>808-969-8254</a:t>
            </a:r>
          </a:p>
          <a:p>
            <a:endParaRPr lang="en-US" sz="2000" dirty="0">
              <a:latin typeface="Arial" charset="0"/>
              <a:ea typeface="Arial" charset="0"/>
              <a:cs typeface="Arial" charset="0"/>
            </a:endParaRPr>
          </a:p>
          <a:p>
            <a:r>
              <a:rPr lang="en-US" altLang="en-US" sz="3600" b="1" dirty="0" err="1" smtClean="0">
                <a:latin typeface="Arial" charset="0"/>
                <a:ea typeface="Arial" charset="0"/>
                <a:cs typeface="Arial" charset="0"/>
              </a:rPr>
              <a:t>Corie</a:t>
            </a:r>
            <a:r>
              <a:rPr lang="en-US" altLang="en-US" sz="3600" b="1" dirty="0" smtClean="0">
                <a:latin typeface="Arial" charset="0"/>
                <a:ea typeface="Arial" charset="0"/>
                <a:cs typeface="Arial" charset="0"/>
              </a:rPr>
              <a:t> </a:t>
            </a:r>
            <a:r>
              <a:rPr lang="en-US" altLang="en-US" sz="3600" b="1" dirty="0">
                <a:latin typeface="Arial" charset="0"/>
                <a:ea typeface="Arial" charset="0"/>
                <a:cs typeface="Arial" charset="0"/>
              </a:rPr>
              <a:t>Yanger</a:t>
            </a:r>
          </a:p>
          <a:p>
            <a:r>
              <a:rPr lang="en-US" sz="2000" dirty="0">
                <a:latin typeface="Arial" charset="0"/>
                <a:ea typeface="Arial" charset="0"/>
                <a:cs typeface="Arial" charset="0"/>
              </a:rPr>
              <a:t>Rapid </a:t>
            </a:r>
            <a:r>
              <a:rPr lang="en-US" sz="2000" dirty="0" err="1">
                <a:latin typeface="Arial" charset="0"/>
                <a:ea typeface="Arial" charset="0"/>
                <a:cs typeface="Arial" charset="0"/>
              </a:rPr>
              <a:t>Ohia</a:t>
            </a:r>
            <a:r>
              <a:rPr lang="en-US" sz="2000" dirty="0">
                <a:latin typeface="Arial" charset="0"/>
                <a:ea typeface="Arial" charset="0"/>
                <a:cs typeface="Arial" charset="0"/>
              </a:rPr>
              <a:t> Death Ed. Specialist</a:t>
            </a:r>
          </a:p>
          <a:p>
            <a:r>
              <a:rPr lang="en-US" sz="2000" dirty="0">
                <a:latin typeface="Arial" charset="0"/>
                <a:ea typeface="Arial" charset="0"/>
                <a:cs typeface="Arial" charset="0"/>
              </a:rPr>
              <a:t>University of </a:t>
            </a:r>
            <a:r>
              <a:rPr lang="en-US" sz="2000" dirty="0" smtClean="0">
                <a:latin typeface="Arial" charset="0"/>
                <a:ea typeface="Arial" charset="0"/>
                <a:cs typeface="Arial" charset="0"/>
              </a:rPr>
              <a:t>Hawai‘i </a:t>
            </a:r>
            <a:endParaRPr lang="en-US" sz="2000" dirty="0">
              <a:latin typeface="Arial" charset="0"/>
              <a:ea typeface="Arial" charset="0"/>
              <a:cs typeface="Arial" charset="0"/>
            </a:endParaRPr>
          </a:p>
          <a:p>
            <a:r>
              <a:rPr lang="en-US" sz="2000" dirty="0">
                <a:latin typeface="Arial" charset="0"/>
                <a:ea typeface="Arial" charset="0"/>
                <a:cs typeface="Arial" charset="0"/>
              </a:rPr>
              <a:t>Cooperative Extension Service </a:t>
            </a:r>
          </a:p>
          <a:p>
            <a:r>
              <a:rPr lang="en-US" sz="2000" dirty="0">
                <a:latin typeface="Arial" charset="0"/>
                <a:ea typeface="Arial" charset="0"/>
                <a:cs typeface="Arial" charset="0"/>
              </a:rPr>
              <a:t>EMAIL: </a:t>
            </a:r>
            <a:r>
              <a:rPr lang="en-US" sz="2000" dirty="0" smtClean="0">
                <a:latin typeface="Arial" charset="0"/>
                <a:ea typeface="Arial" charset="0"/>
                <a:cs typeface="Arial" charset="0"/>
              </a:rPr>
              <a:t>ohialove@hawaii.edu </a:t>
            </a:r>
            <a:endParaRPr lang="en-US" sz="2000" dirty="0">
              <a:latin typeface="Arial" charset="0"/>
              <a:ea typeface="Arial" charset="0"/>
              <a:cs typeface="Arial" charset="0"/>
            </a:endParaRPr>
          </a:p>
          <a:p>
            <a:r>
              <a:rPr lang="en-US" sz="2000" dirty="0">
                <a:latin typeface="Arial" charset="0"/>
                <a:ea typeface="Arial" charset="0"/>
                <a:cs typeface="Arial" charset="0"/>
              </a:rPr>
              <a:t>PHONE: 808-969-8268</a:t>
            </a:r>
          </a:p>
          <a:p>
            <a:endParaRPr lang="en-US" altLang="en-US" sz="3600" b="1" dirty="0" smtClean="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p:txBody>
      </p:sp>
      <p:sp>
        <p:nvSpPr>
          <p:cNvPr id="2" name="TextBox 1"/>
          <p:cNvSpPr txBox="1"/>
          <p:nvPr/>
        </p:nvSpPr>
        <p:spPr>
          <a:xfrm rot="21023174">
            <a:off x="2895008" y="5899593"/>
            <a:ext cx="1793696" cy="461665"/>
          </a:xfrm>
          <a:prstGeom prst="rect">
            <a:avLst/>
          </a:prstGeom>
          <a:noFill/>
        </p:spPr>
        <p:txBody>
          <a:bodyPr wrap="none" rtlCol="0">
            <a:spAutoFit/>
          </a:bodyPr>
          <a:lstStyle/>
          <a:p>
            <a:r>
              <a:rPr lang="en-US" sz="2400" b="1" dirty="0" smtClean="0">
                <a:solidFill>
                  <a:srgbClr val="FF0000"/>
                </a:solidFill>
              </a:rPr>
              <a:t>4,000 “likes”</a:t>
            </a:r>
            <a:endParaRPr lang="en-US" sz="2400" b="1" dirty="0">
              <a:solidFill>
                <a:srgbClr val="FF0000"/>
              </a:solidFill>
            </a:endParaRPr>
          </a:p>
        </p:txBody>
      </p:sp>
    </p:spTree>
    <p:extLst>
      <p:ext uri="{BB962C8B-B14F-4D97-AF65-F5344CB8AC3E}">
        <p14:creationId xmlns:p14="http://schemas.microsoft.com/office/powerpoint/2010/main" val="910034523"/>
      </p:ext>
    </p:extLst>
  </p:cSld>
  <p:clrMapOvr>
    <a:masterClrMapping/>
  </p:clrMapOvr>
  <mc:AlternateContent xmlns:mc="http://schemas.openxmlformats.org/markup-compatibility/2006" xmlns:p14="http://schemas.microsoft.com/office/powerpoint/2010/main">
    <mc:Choice Requires="p14">
      <p:transition spd="slow" p14:dur="2000" advTm="498"/>
    </mc:Choice>
    <mc:Fallback xmlns="">
      <p:transition spd="slow" advTm="49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272" y="0"/>
            <a:ext cx="9144000" cy="9551384"/>
            <a:chOff x="0" y="0"/>
            <a:chExt cx="9144000" cy="9551384"/>
          </a:xfrm>
        </p:grpSpPr>
        <p:pic>
          <p:nvPicPr>
            <p:cNvPr id="16" name="Picture 15"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7" name="Picture 16"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8" name="Picture 17" descr="Ohia Liko Pale Yellow Image,Thicker.jpg"/>
            <p:cNvPicPr>
              <a:picLocks noChangeAspect="1"/>
            </p:cNvPicPr>
            <p:nvPr/>
          </p:nvPicPr>
          <p:blipFill rotWithShape="1">
            <a:blip r:embed="rId6"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9" name="Picture 18"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7">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pic>
        <p:nvPicPr>
          <p:cNvPr id="5" name="Picture 4"/>
          <p:cNvPicPr>
            <a:picLocks noChangeAspect="1"/>
          </p:cNvPicPr>
          <p:nvPr/>
        </p:nvPicPr>
        <p:blipFill>
          <a:blip r:embed="rId8"/>
          <a:stretch>
            <a:fillRect/>
          </a:stretch>
        </p:blipFill>
        <p:spPr>
          <a:xfrm>
            <a:off x="2013901" y="1184061"/>
            <a:ext cx="6550416" cy="54121"/>
          </a:xfrm>
          <a:prstGeom prst="rect">
            <a:avLst/>
          </a:prstGeom>
        </p:spPr>
      </p:pic>
      <p:sp>
        <p:nvSpPr>
          <p:cNvPr id="6" name="Rectangle 5"/>
          <p:cNvSpPr txBox="1">
            <a:spLocks noChangeArrowheads="1"/>
          </p:cNvSpPr>
          <p:nvPr/>
        </p:nvSpPr>
        <p:spPr>
          <a:xfrm>
            <a:off x="667657" y="-4504"/>
            <a:ext cx="8694057" cy="129027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4800" dirty="0" smtClean="0">
                <a:solidFill>
                  <a:srgbClr val="E86C00"/>
                </a:solidFill>
                <a:latin typeface="Impact" charset="0"/>
                <a:ea typeface="Impact" charset="0"/>
                <a:cs typeface="Impact" charset="0"/>
              </a:rPr>
              <a:t>ROD is two new diseases</a:t>
            </a:r>
          </a:p>
        </p:txBody>
      </p:sp>
      <p:pic>
        <p:nvPicPr>
          <p:cNvPr id="13" name="Picture 12"/>
          <p:cNvPicPr>
            <a:picLocks noChangeAspect="1"/>
          </p:cNvPicPr>
          <p:nvPr/>
        </p:nvPicPr>
        <p:blipFill>
          <a:blip r:embed="rId9"/>
          <a:stretch>
            <a:fillRect/>
          </a:stretch>
        </p:blipFill>
        <p:spPr>
          <a:xfrm>
            <a:off x="0" y="-192784"/>
            <a:ext cx="1420760" cy="1396264"/>
          </a:xfrm>
          <a:prstGeom prst="rect">
            <a:avLst/>
          </a:prstGeom>
        </p:spPr>
      </p:pic>
      <p:sp>
        <p:nvSpPr>
          <p:cNvPr id="20" name="TextBox 19"/>
          <p:cNvSpPr txBox="1">
            <a:spLocks noChangeArrowheads="1"/>
          </p:cNvSpPr>
          <p:nvPr/>
        </p:nvSpPr>
        <p:spPr bwMode="auto">
          <a:xfrm>
            <a:off x="144751" y="1453851"/>
            <a:ext cx="457608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eaLnBrk="0" fontAlgn="base" hangingPunct="0">
              <a:spcBef>
                <a:spcPct val="0"/>
              </a:spcBef>
              <a:spcAft>
                <a:spcPct val="0"/>
              </a:spcAft>
              <a:defRPr>
                <a:solidFill>
                  <a:schemeClr val="tx1"/>
                </a:solidFill>
                <a:latin typeface="Trebuchet MS" charset="0"/>
              </a:defRPr>
            </a:lvl6pPr>
            <a:lvl7pPr marL="2971800" indent="-228600" eaLnBrk="0" fontAlgn="base" hangingPunct="0">
              <a:spcBef>
                <a:spcPct val="0"/>
              </a:spcBef>
              <a:spcAft>
                <a:spcPct val="0"/>
              </a:spcAft>
              <a:defRPr>
                <a:solidFill>
                  <a:schemeClr val="tx1"/>
                </a:solidFill>
                <a:latin typeface="Trebuchet MS" charset="0"/>
              </a:defRPr>
            </a:lvl7pPr>
            <a:lvl8pPr marL="3429000" indent="-228600" eaLnBrk="0" fontAlgn="base" hangingPunct="0">
              <a:spcBef>
                <a:spcPct val="0"/>
              </a:spcBef>
              <a:spcAft>
                <a:spcPct val="0"/>
              </a:spcAft>
              <a:defRPr>
                <a:solidFill>
                  <a:schemeClr val="tx1"/>
                </a:solidFill>
                <a:latin typeface="Trebuchet MS" charset="0"/>
              </a:defRPr>
            </a:lvl8pPr>
            <a:lvl9pPr marL="3886200" indent="-228600" eaLnBrk="0" fontAlgn="base" hangingPunct="0">
              <a:spcBef>
                <a:spcPct val="0"/>
              </a:spcBef>
              <a:spcAft>
                <a:spcPct val="0"/>
              </a:spcAft>
              <a:defRPr>
                <a:solidFill>
                  <a:schemeClr val="tx1"/>
                </a:solidFill>
                <a:latin typeface="Trebuchet MS" charset="0"/>
              </a:defRPr>
            </a:lvl9pPr>
          </a:lstStyle>
          <a:p>
            <a:r>
              <a:rPr lang="en-US" altLang="en-US" sz="2000" dirty="0">
                <a:solidFill>
                  <a:schemeClr val="accent6">
                    <a:lumMod val="75000"/>
                  </a:schemeClr>
                </a:solidFill>
                <a:latin typeface="Arial" charset="0"/>
                <a:ea typeface="Arial" charset="0"/>
                <a:cs typeface="Arial" charset="0"/>
              </a:rPr>
              <a:t>Jenny </a:t>
            </a:r>
            <a:r>
              <a:rPr lang="en-US" altLang="en-US" sz="2000" dirty="0" err="1">
                <a:solidFill>
                  <a:schemeClr val="accent6">
                    <a:lumMod val="75000"/>
                  </a:schemeClr>
                </a:solidFill>
                <a:latin typeface="Arial" charset="0"/>
                <a:ea typeface="Arial" charset="0"/>
                <a:cs typeface="Arial" charset="0"/>
              </a:rPr>
              <a:t>Juzwik</a:t>
            </a:r>
            <a:r>
              <a:rPr lang="en-US" altLang="en-US" sz="2000" dirty="0">
                <a:solidFill>
                  <a:schemeClr val="accent6">
                    <a:lumMod val="75000"/>
                  </a:schemeClr>
                </a:solidFill>
                <a:latin typeface="Arial" charset="0"/>
                <a:ea typeface="Arial" charset="0"/>
                <a:cs typeface="Arial" charset="0"/>
              </a:rPr>
              <a:t>, USDA Forest </a:t>
            </a:r>
            <a:r>
              <a:rPr lang="en-US" altLang="en-US" sz="2000" dirty="0" smtClean="0">
                <a:solidFill>
                  <a:schemeClr val="accent6">
                    <a:lumMod val="75000"/>
                  </a:schemeClr>
                </a:solidFill>
                <a:latin typeface="Arial" charset="0"/>
                <a:ea typeface="Arial" charset="0"/>
                <a:cs typeface="Arial" charset="0"/>
              </a:rPr>
              <a:t>Service</a:t>
            </a:r>
            <a:endParaRPr lang="en-US" altLang="en-US" sz="2000" dirty="0">
              <a:solidFill>
                <a:schemeClr val="accent6">
                  <a:lumMod val="75000"/>
                </a:schemeClr>
              </a:solidFill>
              <a:latin typeface="Arial" charset="0"/>
              <a:ea typeface="Arial" charset="0"/>
              <a:cs typeface="Arial" charset="0"/>
            </a:endParaRPr>
          </a:p>
          <a:p>
            <a:r>
              <a:rPr lang="en-US" altLang="en-US" sz="2000" dirty="0">
                <a:solidFill>
                  <a:schemeClr val="accent6">
                    <a:lumMod val="75000"/>
                  </a:schemeClr>
                </a:solidFill>
                <a:latin typeface="Arial" charset="0"/>
                <a:ea typeface="Arial" charset="0"/>
                <a:cs typeface="Arial" charset="0"/>
              </a:rPr>
              <a:t>Marc </a:t>
            </a:r>
            <a:r>
              <a:rPr lang="en-US" altLang="en-US" sz="2000" dirty="0" smtClean="0">
                <a:solidFill>
                  <a:schemeClr val="accent6">
                    <a:lumMod val="75000"/>
                  </a:schemeClr>
                </a:solidFill>
                <a:latin typeface="Arial" charset="0"/>
                <a:ea typeface="Arial" charset="0"/>
                <a:cs typeface="Arial" charset="0"/>
              </a:rPr>
              <a:t>Hughes</a:t>
            </a:r>
            <a:r>
              <a:rPr lang="en-US" altLang="en-US" sz="2000" dirty="0">
                <a:solidFill>
                  <a:schemeClr val="accent6">
                    <a:lumMod val="75000"/>
                  </a:schemeClr>
                </a:solidFill>
                <a:latin typeface="Arial" charset="0"/>
                <a:ea typeface="Arial" charset="0"/>
                <a:cs typeface="Arial" charset="0"/>
              </a:rPr>
              <a:t>, UH </a:t>
            </a:r>
            <a:r>
              <a:rPr lang="en-US" altLang="en-US" sz="2000" dirty="0" err="1">
                <a:solidFill>
                  <a:schemeClr val="accent6">
                    <a:lumMod val="75000"/>
                  </a:schemeClr>
                </a:solidFill>
                <a:latin typeface="Arial" charset="0"/>
                <a:ea typeface="Arial" charset="0"/>
                <a:cs typeface="Arial" charset="0"/>
              </a:rPr>
              <a:t>Mānoa</a:t>
            </a:r>
            <a:r>
              <a:rPr lang="en-US" altLang="en-US" sz="2000" dirty="0">
                <a:solidFill>
                  <a:schemeClr val="accent6">
                    <a:lumMod val="75000"/>
                  </a:schemeClr>
                </a:solidFill>
                <a:latin typeface="Arial" charset="0"/>
                <a:ea typeface="Arial" charset="0"/>
                <a:cs typeface="Arial" charset="0"/>
              </a:rPr>
              <a:t> </a:t>
            </a:r>
            <a:r>
              <a:rPr lang="en-US" altLang="en-US" sz="2000" dirty="0" smtClean="0">
                <a:solidFill>
                  <a:schemeClr val="accent6">
                    <a:lumMod val="75000"/>
                  </a:schemeClr>
                </a:solidFill>
                <a:latin typeface="Arial" charset="0"/>
                <a:ea typeface="Arial" charset="0"/>
                <a:cs typeface="Arial" charset="0"/>
              </a:rPr>
              <a:t>CTAHR</a:t>
            </a:r>
          </a:p>
          <a:p>
            <a:r>
              <a:rPr lang="en-US" altLang="en-US" sz="2000" dirty="0" smtClean="0">
                <a:solidFill>
                  <a:schemeClr val="accent6">
                    <a:lumMod val="75000"/>
                  </a:schemeClr>
                </a:solidFill>
                <a:latin typeface="Arial" charset="0"/>
                <a:ea typeface="Arial" charset="0"/>
                <a:cs typeface="Arial" charset="0"/>
              </a:rPr>
              <a:t>Lisa Keith, USDA Ag Research Service</a:t>
            </a:r>
          </a:p>
          <a:p>
            <a:r>
              <a:rPr lang="en-US" altLang="en-US" sz="2000" dirty="0" smtClean="0">
                <a:solidFill>
                  <a:schemeClr val="accent6">
                    <a:lumMod val="75000"/>
                  </a:schemeClr>
                </a:solidFill>
                <a:latin typeface="Arial" charset="0"/>
                <a:ea typeface="Arial" charset="0"/>
                <a:cs typeface="Arial" charset="0"/>
              </a:rPr>
              <a:t>Eva Brill, USDA  Ag </a:t>
            </a:r>
            <a:r>
              <a:rPr lang="en-US" altLang="en-US" sz="2000" dirty="0">
                <a:solidFill>
                  <a:schemeClr val="accent6">
                    <a:lumMod val="75000"/>
                  </a:schemeClr>
                </a:solidFill>
                <a:latin typeface="Arial" charset="0"/>
                <a:ea typeface="Arial" charset="0"/>
                <a:cs typeface="Arial" charset="0"/>
              </a:rPr>
              <a:t>Research </a:t>
            </a:r>
            <a:r>
              <a:rPr lang="en-US" altLang="en-US" sz="2000" dirty="0" smtClean="0">
                <a:solidFill>
                  <a:schemeClr val="accent6">
                    <a:lumMod val="75000"/>
                  </a:schemeClr>
                </a:solidFill>
                <a:latin typeface="Arial" charset="0"/>
                <a:ea typeface="Arial" charset="0"/>
                <a:cs typeface="Arial" charset="0"/>
              </a:rPr>
              <a:t>Service</a:t>
            </a:r>
            <a:endParaRPr lang="en-US" altLang="en-US" sz="2000" dirty="0">
              <a:solidFill>
                <a:schemeClr val="accent6">
                  <a:lumMod val="75000"/>
                </a:schemeClr>
              </a:solidFill>
              <a:latin typeface="Arial" charset="0"/>
              <a:ea typeface="Arial" charset="0"/>
              <a:cs typeface="Arial" charset="0"/>
            </a:endParaRPr>
          </a:p>
        </p:txBody>
      </p:sp>
      <p:sp>
        <p:nvSpPr>
          <p:cNvPr id="21" name="TextBox 20"/>
          <p:cNvSpPr txBox="1"/>
          <p:nvPr/>
        </p:nvSpPr>
        <p:spPr>
          <a:xfrm>
            <a:off x="230760" y="2707075"/>
            <a:ext cx="4029772" cy="4001095"/>
          </a:xfrm>
          <a:prstGeom prst="rect">
            <a:avLst/>
          </a:prstGeom>
          <a:noFill/>
        </p:spPr>
        <p:txBody>
          <a:bodyPr wrap="square">
            <a:spAutoFit/>
          </a:bodyPr>
          <a:lstStyle/>
          <a:p>
            <a:pPr>
              <a:defRPr/>
            </a:pPr>
            <a:endParaRPr lang="en-US" sz="1400" dirty="0">
              <a:latin typeface="Arial" charset="0"/>
              <a:ea typeface="Arial" charset="0"/>
              <a:cs typeface="Arial" charset="0"/>
            </a:endParaRPr>
          </a:p>
          <a:p>
            <a:pPr marL="285750" indent="-285750">
              <a:buFont typeface="Arial" panose="020B0604020202020204" pitchFamily="34" charset="0"/>
              <a:buChar char="•"/>
              <a:defRPr/>
            </a:pPr>
            <a:r>
              <a:rPr lang="en-US" sz="2800" i="1" dirty="0">
                <a:latin typeface="Arial" charset="0"/>
                <a:ea typeface="Arial" charset="0"/>
                <a:cs typeface="Arial" charset="0"/>
              </a:rPr>
              <a:t>Ceratocystis </a:t>
            </a:r>
            <a:r>
              <a:rPr lang="en-US" sz="2800" i="1" dirty="0" err="1" smtClean="0">
                <a:latin typeface="Arial" charset="0"/>
                <a:ea typeface="Arial" charset="0"/>
                <a:cs typeface="Arial" charset="0"/>
              </a:rPr>
              <a:t>lukuohia</a:t>
            </a:r>
            <a:r>
              <a:rPr lang="en-US" sz="2800" dirty="0" smtClean="0">
                <a:latin typeface="Arial" charset="0"/>
                <a:ea typeface="Arial" charset="0"/>
                <a:cs typeface="Arial" charset="0"/>
              </a:rPr>
              <a:t>: </a:t>
            </a:r>
            <a:endParaRPr lang="en-US" sz="2800" dirty="0">
              <a:latin typeface="Arial" charset="0"/>
              <a:ea typeface="Arial" charset="0"/>
              <a:cs typeface="Arial" charset="0"/>
            </a:endParaRPr>
          </a:p>
          <a:p>
            <a:pPr>
              <a:defRPr/>
            </a:pPr>
            <a:r>
              <a:rPr lang="en-US" sz="2800" dirty="0">
                <a:latin typeface="Arial" charset="0"/>
                <a:ea typeface="Arial" charset="0"/>
                <a:cs typeface="Arial" charset="0"/>
              </a:rPr>
              <a:t>	‘</a:t>
            </a:r>
            <a:r>
              <a:rPr lang="en-US" sz="2800" dirty="0" err="1">
                <a:latin typeface="Arial" charset="0"/>
                <a:ea typeface="Arial" charset="0"/>
                <a:cs typeface="Arial" charset="0"/>
              </a:rPr>
              <a:t>Ōhi‘a</a:t>
            </a:r>
            <a:r>
              <a:rPr lang="en-US" sz="2800" dirty="0">
                <a:latin typeface="Arial" charset="0"/>
                <a:ea typeface="Arial" charset="0"/>
                <a:cs typeface="Arial" charset="0"/>
              </a:rPr>
              <a:t> </a:t>
            </a:r>
            <a:r>
              <a:rPr lang="en-US" sz="2800" dirty="0" smtClean="0">
                <a:latin typeface="Arial" charset="0"/>
                <a:ea typeface="Arial" charset="0"/>
                <a:cs typeface="Arial" charset="0"/>
              </a:rPr>
              <a:t>wilt: more 	aggressive pathogen 	95% of the mortality</a:t>
            </a:r>
          </a:p>
          <a:p>
            <a:pPr>
              <a:defRPr/>
            </a:pPr>
            <a:endParaRPr lang="en-US" sz="1600" dirty="0">
              <a:latin typeface="Arial" charset="0"/>
              <a:ea typeface="Arial" charset="0"/>
              <a:cs typeface="Arial" charset="0"/>
            </a:endParaRPr>
          </a:p>
          <a:p>
            <a:pPr marL="285750" indent="-285750">
              <a:buFont typeface="Arial" panose="020B0604020202020204" pitchFamily="34" charset="0"/>
              <a:buChar char="•"/>
              <a:defRPr/>
            </a:pPr>
            <a:r>
              <a:rPr lang="en-US" sz="2800" i="1" dirty="0">
                <a:latin typeface="Arial" charset="0"/>
                <a:ea typeface="Arial" charset="0"/>
                <a:cs typeface="Arial" charset="0"/>
              </a:rPr>
              <a:t>Ceratocystis</a:t>
            </a:r>
            <a:r>
              <a:rPr lang="en-US" sz="2800" dirty="0">
                <a:latin typeface="Arial" charset="0"/>
                <a:ea typeface="Arial" charset="0"/>
                <a:cs typeface="Arial" charset="0"/>
              </a:rPr>
              <a:t> </a:t>
            </a:r>
            <a:r>
              <a:rPr lang="en-US" sz="2800" i="1" dirty="0" err="1" smtClean="0">
                <a:latin typeface="Arial" charset="0"/>
                <a:ea typeface="Arial" charset="0"/>
                <a:cs typeface="Arial" charset="0"/>
              </a:rPr>
              <a:t>huliohia</a:t>
            </a:r>
            <a:r>
              <a:rPr lang="en-US" sz="2800" dirty="0" smtClean="0">
                <a:latin typeface="Arial" charset="0"/>
                <a:ea typeface="Arial" charset="0"/>
                <a:cs typeface="Arial" charset="0"/>
              </a:rPr>
              <a:t>:</a:t>
            </a:r>
            <a:endParaRPr lang="en-US" sz="2800" dirty="0">
              <a:latin typeface="Arial" charset="0"/>
              <a:ea typeface="Arial" charset="0"/>
              <a:cs typeface="Arial" charset="0"/>
            </a:endParaRPr>
          </a:p>
          <a:p>
            <a:pPr>
              <a:defRPr/>
            </a:pPr>
            <a:r>
              <a:rPr lang="en-US" sz="2800" dirty="0">
                <a:latin typeface="Arial" charset="0"/>
                <a:ea typeface="Arial" charset="0"/>
                <a:cs typeface="Arial" charset="0"/>
              </a:rPr>
              <a:t>	‘</a:t>
            </a:r>
            <a:r>
              <a:rPr lang="en-US" sz="2800" dirty="0" err="1">
                <a:latin typeface="Arial" charset="0"/>
                <a:ea typeface="Arial" charset="0"/>
                <a:cs typeface="Arial" charset="0"/>
              </a:rPr>
              <a:t>Ōhi‘a</a:t>
            </a:r>
            <a:r>
              <a:rPr lang="en-US" sz="2800" dirty="0">
                <a:latin typeface="Arial" charset="0"/>
                <a:ea typeface="Arial" charset="0"/>
                <a:cs typeface="Arial" charset="0"/>
              </a:rPr>
              <a:t> </a:t>
            </a:r>
            <a:r>
              <a:rPr lang="en-US" sz="2800" dirty="0" smtClean="0">
                <a:latin typeface="Arial" charset="0"/>
                <a:ea typeface="Arial" charset="0"/>
                <a:cs typeface="Arial" charset="0"/>
              </a:rPr>
              <a:t>canker: may 	have been in Hawai‘i 	longer</a:t>
            </a:r>
            <a:endParaRPr lang="en-US" sz="2800" dirty="0">
              <a:latin typeface="Arial" charset="0"/>
              <a:ea typeface="Arial" charset="0"/>
              <a:cs typeface="Arial" charset="0"/>
            </a:endParaRPr>
          </a:p>
        </p:txBody>
      </p:sp>
      <p:pic>
        <p:nvPicPr>
          <p:cNvPr id="22" name="Content Placeholder 5"/>
          <p:cNvPicPr>
            <a:picLocks noGrp="1" noChangeAspect="1"/>
          </p:cNvPicPr>
          <p:nvPr>
            <p:ph idx="1"/>
          </p:nvPr>
        </p:nvPicPr>
        <p:blipFill>
          <a:blip r:embed="rId10" cstate="screen">
            <a:extLst>
              <a:ext uri="{28A0092B-C50C-407E-A947-70E740481C1C}">
                <a14:useLocalDpi xmlns:a14="http://schemas.microsoft.com/office/drawing/2010/main"/>
              </a:ext>
            </a:extLst>
          </a:blip>
          <a:srcRect/>
          <a:stretch>
            <a:fillRect/>
          </a:stretch>
        </p:blipFill>
        <p:spPr>
          <a:xfrm>
            <a:off x="4722345" y="4010690"/>
            <a:ext cx="4310952" cy="2874904"/>
          </a:xfrm>
        </p:spPr>
      </p:pic>
      <p:pic>
        <p:nvPicPr>
          <p:cNvPr id="23" name="Picture 6"/>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20837" y="1424561"/>
            <a:ext cx="4312460" cy="27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530694"/>
      </p:ext>
    </p:extLst>
  </p:cSld>
  <p:clrMapOvr>
    <a:masterClrMapping/>
  </p:clrMapOvr>
  <mc:AlternateContent xmlns:mc="http://schemas.openxmlformats.org/markup-compatibility/2006" xmlns:p14="http://schemas.microsoft.com/office/powerpoint/2010/main">
    <mc:Choice Requires="p14">
      <p:transition spd="slow" p14:dur="2000" advTm="34473"/>
    </mc:Choice>
    <mc:Fallback xmlns="">
      <p:transition spd="slow" advTm="3447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26903" b="10774"/>
          <a:stretch/>
        </p:blipFill>
        <p:spPr>
          <a:xfrm>
            <a:off x="5674523" y="738908"/>
            <a:ext cx="3469477" cy="6119092"/>
          </a:xfrm>
          <a:prstGeom prst="rect">
            <a:avLst/>
          </a:prstGeom>
        </p:spPr>
      </p:pic>
      <p:pic>
        <p:nvPicPr>
          <p:cNvPr id="19" name="Picture 1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1015" b="12122"/>
          <a:stretch/>
        </p:blipFill>
        <p:spPr>
          <a:xfrm>
            <a:off x="0" y="831273"/>
            <a:ext cx="3274295" cy="6026727"/>
          </a:xfrm>
          <a:prstGeom prst="rect">
            <a:avLst/>
          </a:prstGeom>
        </p:spPr>
      </p:pic>
      <p:pic>
        <p:nvPicPr>
          <p:cNvPr id="20" name="Picture 19"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pic>
        <p:nvPicPr>
          <p:cNvPr id="12" name="Picture 11"/>
          <p:cNvPicPr>
            <a:picLocks noChangeAspect="1"/>
          </p:cNvPicPr>
          <p:nvPr/>
        </p:nvPicPr>
        <p:blipFill>
          <a:blip r:embed="rId7"/>
          <a:stretch>
            <a:fillRect/>
          </a:stretch>
        </p:blipFill>
        <p:spPr>
          <a:xfrm>
            <a:off x="0" y="-192784"/>
            <a:ext cx="1420760" cy="1396264"/>
          </a:xfrm>
          <a:prstGeom prst="rect">
            <a:avLst/>
          </a:prstGeom>
        </p:spPr>
      </p:pic>
      <p:pic>
        <p:nvPicPr>
          <p:cNvPr id="13" name="Picture 12"/>
          <p:cNvPicPr>
            <a:picLocks noChangeAspect="1"/>
          </p:cNvPicPr>
          <p:nvPr/>
        </p:nvPicPr>
        <p:blipFill>
          <a:blip r:embed="rId8"/>
          <a:stretch>
            <a:fillRect/>
          </a:stretch>
        </p:blipFill>
        <p:spPr>
          <a:xfrm>
            <a:off x="2052001" y="1295500"/>
            <a:ext cx="6550416" cy="54121"/>
          </a:xfrm>
          <a:prstGeom prst="rect">
            <a:avLst/>
          </a:prstGeom>
        </p:spPr>
      </p:pic>
      <p:sp>
        <p:nvSpPr>
          <p:cNvPr id="21" name="TextBox 20"/>
          <p:cNvSpPr txBox="1"/>
          <p:nvPr/>
        </p:nvSpPr>
        <p:spPr>
          <a:xfrm>
            <a:off x="754143" y="1271826"/>
            <a:ext cx="9313683" cy="523220"/>
          </a:xfrm>
          <a:prstGeom prst="rect">
            <a:avLst/>
          </a:prstGeom>
          <a:noFill/>
        </p:spPr>
        <p:txBody>
          <a:bodyPr wrap="square" rtlCol="0">
            <a:spAutoFit/>
          </a:bodyPr>
          <a:lstStyle/>
          <a:p>
            <a:r>
              <a:rPr lang="en-US" sz="2800" dirty="0" smtClean="0">
                <a:solidFill>
                  <a:srgbClr val="E86C00"/>
                </a:solidFill>
                <a:latin typeface="Impact"/>
                <a:cs typeface="Impact"/>
              </a:rPr>
              <a:t>Ambrosia beetles &amp; wind spread contaminated </a:t>
            </a:r>
            <a:r>
              <a:rPr lang="en-US" sz="2800" dirty="0" err="1" smtClean="0">
                <a:solidFill>
                  <a:srgbClr val="E86C00"/>
                </a:solidFill>
                <a:latin typeface="Impact"/>
                <a:cs typeface="Impact"/>
              </a:rPr>
              <a:t>frass</a:t>
            </a:r>
            <a:endParaRPr lang="en-US" sz="2800" dirty="0">
              <a:solidFill>
                <a:srgbClr val="E86C00"/>
              </a:solidFill>
              <a:latin typeface="Impact"/>
              <a:cs typeface="Impact"/>
            </a:endParaRPr>
          </a:p>
        </p:txBody>
      </p:sp>
      <p:grpSp>
        <p:nvGrpSpPr>
          <p:cNvPr id="5" name="Group 4"/>
          <p:cNvGrpSpPr/>
          <p:nvPr/>
        </p:nvGrpSpPr>
        <p:grpSpPr>
          <a:xfrm>
            <a:off x="469443" y="1843633"/>
            <a:ext cx="8132974" cy="4309113"/>
            <a:chOff x="469443" y="2104887"/>
            <a:chExt cx="8132974" cy="4309113"/>
          </a:xfrm>
        </p:grpSpPr>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9443" y="2104887"/>
              <a:ext cx="3018575" cy="2513296"/>
            </a:xfrm>
            <a:prstGeom prst="rect">
              <a:avLst/>
            </a:prstGeom>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5138224" y="2803319"/>
              <a:ext cx="3959078" cy="2969308"/>
            </a:xfrm>
            <a:prstGeom prst="rect">
              <a:avLst/>
            </a:prstGeom>
          </p:spPr>
        </p:pic>
        <p:pic>
          <p:nvPicPr>
            <p:cNvPr id="4" name="Picture 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69443" y="4223431"/>
              <a:ext cx="3000621" cy="2190569"/>
            </a:xfrm>
            <a:prstGeom prst="rect">
              <a:avLst/>
            </a:prstGeom>
          </p:spPr>
        </p:pic>
        <p:pic>
          <p:nvPicPr>
            <p:cNvPr id="14" name="Picture 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300617" y="3104569"/>
              <a:ext cx="2746549" cy="251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p:cNvSpPr txBox="1"/>
          <p:nvPr/>
        </p:nvSpPr>
        <p:spPr>
          <a:xfrm>
            <a:off x="1281383" y="241625"/>
            <a:ext cx="7321034" cy="923330"/>
          </a:xfrm>
          <a:prstGeom prst="rect">
            <a:avLst/>
          </a:prstGeom>
          <a:noFill/>
        </p:spPr>
        <p:txBody>
          <a:bodyPr wrap="square" rtlCol="0">
            <a:spAutoFit/>
          </a:bodyPr>
          <a:lstStyle/>
          <a:p>
            <a:r>
              <a:rPr lang="en-US" sz="5400" dirty="0" smtClean="0">
                <a:solidFill>
                  <a:srgbClr val="E86C00"/>
                </a:solidFill>
                <a:latin typeface="Impact"/>
                <a:cs typeface="Impact"/>
              </a:rPr>
              <a:t>How does ROD move?</a:t>
            </a:r>
            <a:endParaRPr lang="en-US" sz="5400" dirty="0">
              <a:solidFill>
                <a:srgbClr val="E86C00"/>
              </a:solidFill>
              <a:latin typeface="Impact"/>
              <a:cs typeface="Impact"/>
            </a:endParaRPr>
          </a:p>
        </p:txBody>
      </p:sp>
      <p:sp>
        <p:nvSpPr>
          <p:cNvPr id="16" name="TextBox 15"/>
          <p:cNvSpPr txBox="1"/>
          <p:nvPr/>
        </p:nvSpPr>
        <p:spPr>
          <a:xfrm>
            <a:off x="0" y="6181164"/>
            <a:ext cx="9144001" cy="477054"/>
          </a:xfrm>
          <a:prstGeom prst="rect">
            <a:avLst/>
          </a:prstGeom>
          <a:noFill/>
        </p:spPr>
        <p:txBody>
          <a:bodyPr wrap="square" rtlCol="0">
            <a:spAutoFit/>
          </a:bodyPr>
          <a:lstStyle/>
          <a:p>
            <a:pPr algn="ctr"/>
            <a:r>
              <a:rPr lang="en-US" sz="2500" b="1" dirty="0" smtClean="0">
                <a:solidFill>
                  <a:srgbClr val="E86C00"/>
                </a:solidFill>
                <a:latin typeface="Arial" charset="0"/>
                <a:ea typeface="Arial" charset="0"/>
                <a:cs typeface="Arial" charset="0"/>
              </a:rPr>
              <a:t>Beetles are attracted to wounded or dead ‘</a:t>
            </a:r>
            <a:r>
              <a:rPr lang="en-US" sz="2500" b="1" dirty="0" err="1" smtClean="0">
                <a:solidFill>
                  <a:srgbClr val="E86C00"/>
                </a:solidFill>
                <a:latin typeface="Arial" charset="0"/>
                <a:ea typeface="Arial" charset="0"/>
                <a:cs typeface="Arial" charset="0"/>
              </a:rPr>
              <a:t>ōhi‘a</a:t>
            </a:r>
            <a:endParaRPr lang="en-US" sz="2500" b="1" dirty="0">
              <a:solidFill>
                <a:srgbClr val="E86C00"/>
              </a:solidFill>
              <a:latin typeface="Arial" charset="0"/>
              <a:ea typeface="Arial" charset="0"/>
              <a:cs typeface="Arial" charset="0"/>
            </a:endParaRPr>
          </a:p>
        </p:txBody>
      </p:sp>
    </p:spTree>
    <p:extLst>
      <p:ext uri="{BB962C8B-B14F-4D97-AF65-F5344CB8AC3E}">
        <p14:creationId xmlns:p14="http://schemas.microsoft.com/office/powerpoint/2010/main" val="1751930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26903" b="10774"/>
          <a:stretch/>
        </p:blipFill>
        <p:spPr>
          <a:xfrm>
            <a:off x="5674523" y="738908"/>
            <a:ext cx="3469477" cy="6119092"/>
          </a:xfrm>
          <a:prstGeom prst="rect">
            <a:avLst/>
          </a:prstGeom>
        </p:spPr>
      </p:pic>
      <p:pic>
        <p:nvPicPr>
          <p:cNvPr id="19" name="Picture 1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1015" b="12122"/>
          <a:stretch/>
        </p:blipFill>
        <p:spPr>
          <a:xfrm>
            <a:off x="-102056" y="2488206"/>
            <a:ext cx="3274295" cy="6026727"/>
          </a:xfrm>
          <a:prstGeom prst="rect">
            <a:avLst/>
          </a:prstGeom>
        </p:spPr>
      </p:pic>
      <p:pic>
        <p:nvPicPr>
          <p:cNvPr id="20" name="Picture 19"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pic>
        <p:nvPicPr>
          <p:cNvPr id="12" name="Picture 11"/>
          <p:cNvPicPr>
            <a:picLocks noChangeAspect="1"/>
          </p:cNvPicPr>
          <p:nvPr/>
        </p:nvPicPr>
        <p:blipFill>
          <a:blip r:embed="rId7"/>
          <a:stretch>
            <a:fillRect/>
          </a:stretch>
        </p:blipFill>
        <p:spPr>
          <a:xfrm>
            <a:off x="0" y="-192784"/>
            <a:ext cx="1420760" cy="1396264"/>
          </a:xfrm>
          <a:prstGeom prst="rect">
            <a:avLst/>
          </a:prstGeom>
        </p:spPr>
      </p:pic>
      <p:pic>
        <p:nvPicPr>
          <p:cNvPr id="13" name="Picture 12"/>
          <p:cNvPicPr>
            <a:picLocks noChangeAspect="1"/>
          </p:cNvPicPr>
          <p:nvPr/>
        </p:nvPicPr>
        <p:blipFill>
          <a:blip r:embed="rId8"/>
          <a:stretch>
            <a:fillRect/>
          </a:stretch>
        </p:blipFill>
        <p:spPr>
          <a:xfrm>
            <a:off x="2052001" y="1295500"/>
            <a:ext cx="6550416" cy="54121"/>
          </a:xfrm>
          <a:prstGeom prst="rect">
            <a:avLst/>
          </a:prstGeom>
        </p:spPr>
      </p:pic>
      <p:sp>
        <p:nvSpPr>
          <p:cNvPr id="21" name="TextBox 20"/>
          <p:cNvSpPr txBox="1"/>
          <p:nvPr/>
        </p:nvSpPr>
        <p:spPr>
          <a:xfrm>
            <a:off x="1281383" y="1252413"/>
            <a:ext cx="7837867" cy="1754326"/>
          </a:xfrm>
          <a:prstGeom prst="rect">
            <a:avLst/>
          </a:prstGeom>
          <a:noFill/>
        </p:spPr>
        <p:txBody>
          <a:bodyPr wrap="square" rtlCol="0">
            <a:spAutoFit/>
          </a:bodyPr>
          <a:lstStyle/>
          <a:p>
            <a:r>
              <a:rPr lang="en-US" sz="3600" dirty="0" smtClean="0">
                <a:solidFill>
                  <a:srgbClr val="E86C00"/>
                </a:solidFill>
                <a:latin typeface="Impact"/>
                <a:cs typeface="Impact"/>
              </a:rPr>
              <a:t>Contaminated soil in infected stands leads to contaminated shoes and vehicles</a:t>
            </a:r>
            <a:endParaRPr lang="en-US" sz="3600" dirty="0">
              <a:solidFill>
                <a:srgbClr val="E86C00"/>
              </a:solidFill>
              <a:latin typeface="Impact"/>
              <a:cs typeface="Impact"/>
            </a:endParaRPr>
          </a:p>
        </p:txBody>
      </p:sp>
      <p:sp>
        <p:nvSpPr>
          <p:cNvPr id="11" name="TextBox 10"/>
          <p:cNvSpPr txBox="1"/>
          <p:nvPr/>
        </p:nvSpPr>
        <p:spPr>
          <a:xfrm>
            <a:off x="1281383" y="241625"/>
            <a:ext cx="7321034" cy="830997"/>
          </a:xfrm>
          <a:prstGeom prst="rect">
            <a:avLst/>
          </a:prstGeom>
          <a:noFill/>
        </p:spPr>
        <p:txBody>
          <a:bodyPr wrap="square" rtlCol="0">
            <a:spAutoFit/>
          </a:bodyPr>
          <a:lstStyle/>
          <a:p>
            <a:r>
              <a:rPr lang="en-US" sz="4800" dirty="0" smtClean="0">
                <a:solidFill>
                  <a:srgbClr val="E86C00"/>
                </a:solidFill>
                <a:latin typeface="Impact"/>
                <a:cs typeface="Impact"/>
              </a:rPr>
              <a:t>How does ROD move?</a:t>
            </a:r>
            <a:endParaRPr lang="en-US" sz="4800" dirty="0">
              <a:solidFill>
                <a:srgbClr val="E86C00"/>
              </a:solidFill>
              <a:latin typeface="Impact"/>
              <a:cs typeface="Impact"/>
            </a:endParaRPr>
          </a:p>
        </p:txBody>
      </p:sp>
      <p:pic>
        <p:nvPicPr>
          <p:cNvPr id="10" name="Picture 9" descr="0809or_02_z+super_swamper_m16_tires_btr_racing_wheels_tire_and_wheel_special+mud_test.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312420" y="2596878"/>
            <a:ext cx="4688588" cy="3516441"/>
          </a:xfrm>
          <a:prstGeom prst="rect">
            <a:avLst/>
          </a:prstGeom>
          <a:ln w="38100" cmpd="sng">
            <a:solidFill>
              <a:srgbClr val="86BD59"/>
            </a:solidFill>
          </a:ln>
        </p:spPr>
      </p:pic>
      <p:pic>
        <p:nvPicPr>
          <p:cNvPr id="15" name="Picture 14" descr="DSC_0176.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8254" y="3651860"/>
            <a:ext cx="4426276" cy="2963043"/>
          </a:xfrm>
          <a:prstGeom prst="rect">
            <a:avLst/>
          </a:prstGeom>
          <a:ln w="38100" cmpd="sng">
            <a:solidFill>
              <a:srgbClr val="86BD59"/>
            </a:solidFill>
          </a:ln>
        </p:spPr>
      </p:pic>
    </p:spTree>
    <p:extLst>
      <p:ext uri="{BB962C8B-B14F-4D97-AF65-F5344CB8AC3E}">
        <p14:creationId xmlns:p14="http://schemas.microsoft.com/office/powerpoint/2010/main" val="546463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9551384"/>
            <a:chOff x="0" y="0"/>
            <a:chExt cx="9144000" cy="9551384"/>
          </a:xfrm>
        </p:grpSpPr>
        <p:pic>
          <p:nvPicPr>
            <p:cNvPr id="9" name="Picture 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1" name="Picture 10"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4" name="Picture 13" descr="Ohia Liko Pale Yellow Image,Thicker.jpg"/>
            <p:cNvPicPr>
              <a:picLocks noChangeAspect="1"/>
            </p:cNvPicPr>
            <p:nvPr/>
          </p:nvPicPr>
          <p:blipFill rotWithShape="1">
            <a:blip r:embed="rId6"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7" name="Picture 16"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7">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sp>
        <p:nvSpPr>
          <p:cNvPr id="10" name="TextBox 9"/>
          <p:cNvSpPr txBox="1"/>
          <p:nvPr/>
        </p:nvSpPr>
        <p:spPr>
          <a:xfrm>
            <a:off x="1227740" y="311411"/>
            <a:ext cx="7654799" cy="769441"/>
          </a:xfrm>
          <a:prstGeom prst="rect">
            <a:avLst/>
          </a:prstGeom>
          <a:noFill/>
        </p:spPr>
        <p:txBody>
          <a:bodyPr wrap="square" rtlCol="0">
            <a:spAutoFit/>
          </a:bodyPr>
          <a:lstStyle/>
          <a:p>
            <a:pPr algn="ctr"/>
            <a:r>
              <a:rPr lang="en-US" sz="4400" dirty="0" smtClean="0">
                <a:solidFill>
                  <a:schemeClr val="accent6">
                    <a:lumMod val="75000"/>
                  </a:schemeClr>
                </a:solidFill>
                <a:latin typeface="Impact" charset="0"/>
                <a:ea typeface="Impact" charset="0"/>
                <a:cs typeface="Impact" charset="0"/>
              </a:rPr>
              <a:t>Wounds As Infection Sites</a:t>
            </a:r>
            <a:endParaRPr lang="en-US" sz="4400" dirty="0">
              <a:solidFill>
                <a:schemeClr val="accent6">
                  <a:lumMod val="75000"/>
                </a:schemeClr>
              </a:solidFill>
              <a:latin typeface="Impact" charset="0"/>
              <a:ea typeface="Impact" charset="0"/>
              <a:cs typeface="Impact" charset="0"/>
            </a:endParaRPr>
          </a:p>
        </p:txBody>
      </p:sp>
      <p:pic>
        <p:nvPicPr>
          <p:cNvPr id="12" name="Picture 11"/>
          <p:cNvPicPr>
            <a:picLocks noChangeAspect="1"/>
          </p:cNvPicPr>
          <p:nvPr/>
        </p:nvPicPr>
        <p:blipFill>
          <a:blip r:embed="rId8"/>
          <a:stretch>
            <a:fillRect/>
          </a:stretch>
        </p:blipFill>
        <p:spPr>
          <a:xfrm>
            <a:off x="0" y="-192784"/>
            <a:ext cx="1420760" cy="1396264"/>
          </a:xfrm>
          <a:prstGeom prst="rect">
            <a:avLst/>
          </a:prstGeom>
        </p:spPr>
      </p:pic>
      <p:pic>
        <p:nvPicPr>
          <p:cNvPr id="13" name="Picture 12"/>
          <p:cNvPicPr>
            <a:picLocks noChangeAspect="1"/>
          </p:cNvPicPr>
          <p:nvPr/>
        </p:nvPicPr>
        <p:blipFill>
          <a:blip r:embed="rId9"/>
          <a:stretch>
            <a:fillRect/>
          </a:stretch>
        </p:blipFill>
        <p:spPr>
          <a:xfrm>
            <a:off x="1880545" y="1181196"/>
            <a:ext cx="6550416" cy="54121"/>
          </a:xfrm>
          <a:prstGeom prst="rect">
            <a:avLst/>
          </a:prstGeom>
        </p:spPr>
      </p:pic>
      <p:sp>
        <p:nvSpPr>
          <p:cNvPr id="5" name="TextBox 4"/>
          <p:cNvSpPr txBox="1"/>
          <p:nvPr/>
        </p:nvSpPr>
        <p:spPr>
          <a:xfrm>
            <a:off x="386179" y="2050627"/>
            <a:ext cx="4752451" cy="830997"/>
          </a:xfrm>
          <a:prstGeom prst="rect">
            <a:avLst/>
          </a:prstGeom>
          <a:noFill/>
        </p:spPr>
        <p:txBody>
          <a:bodyPr wrap="square" rtlCol="0">
            <a:spAutoFit/>
          </a:bodyPr>
          <a:lstStyle/>
          <a:p>
            <a:r>
              <a:rPr lang="en-US" sz="2400" dirty="0" smtClean="0">
                <a:latin typeface="Arial" charset="0"/>
                <a:ea typeface="Arial" charset="0"/>
                <a:cs typeface="Arial" charset="0"/>
              </a:rPr>
              <a:t>Wounded trees confirmed to be infected with </a:t>
            </a:r>
            <a:r>
              <a:rPr lang="en-US" sz="2400" i="1" dirty="0" smtClean="0">
                <a:latin typeface="Arial" charset="0"/>
                <a:ea typeface="Arial" charset="0"/>
                <a:cs typeface="Arial" charset="0"/>
              </a:rPr>
              <a:t>Ceratocystis</a:t>
            </a:r>
          </a:p>
        </p:txBody>
      </p:sp>
      <p:pic>
        <p:nvPicPr>
          <p:cNvPr id="18" name="Picture 3"/>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430954" y="1482715"/>
            <a:ext cx="3451585" cy="517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3"/>
          <p:cNvPicPr>
            <a:picLocks noChangeAspect="1"/>
          </p:cNvPicPr>
          <p:nvPr/>
        </p:nvPicPr>
        <p:blipFill>
          <a:blip r:embed="rId11">
            <a:extLst>
              <a:ext uri="{28A0092B-C50C-407E-A947-70E740481C1C}">
                <a14:useLocalDpi xmlns:a14="http://schemas.microsoft.com/office/drawing/2010/main"/>
              </a:ext>
            </a:extLst>
          </a:blip>
          <a:srcRect/>
          <a:stretch>
            <a:fillRect/>
          </a:stretch>
        </p:blipFill>
        <p:spPr>
          <a:xfrm>
            <a:off x="3613072" y="3202145"/>
            <a:ext cx="1209675" cy="3459163"/>
          </a:xfrm>
          <a:prstGeom prst="rect">
            <a:avLst/>
          </a:prstGeom>
        </p:spPr>
      </p:pic>
      <p:sp>
        <p:nvSpPr>
          <p:cNvPr id="16" name="Oval 15"/>
          <p:cNvSpPr/>
          <p:nvPr/>
        </p:nvSpPr>
        <p:spPr>
          <a:xfrm rot="674893">
            <a:off x="3762377" y="4193236"/>
            <a:ext cx="1174750" cy="1681162"/>
          </a:xfrm>
          <a:prstGeom prst="ellipse">
            <a:avLst/>
          </a:prstGeom>
          <a:noFill/>
          <a:ln w="95250">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 name="Left Arrow 18"/>
          <p:cNvSpPr/>
          <p:nvPr/>
        </p:nvSpPr>
        <p:spPr>
          <a:xfrm rot="917695">
            <a:off x="5003786" y="5375233"/>
            <a:ext cx="1637515" cy="432335"/>
          </a:xfrm>
          <a:prstGeom prst="leftArrow">
            <a:avLst/>
          </a:prstGeom>
          <a:solidFill>
            <a:srgbClr val="E86C00"/>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 name="Picture 7"/>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8556625" y="6146800"/>
            <a:ext cx="4810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5"/>
          <p:cNvSpPr txBox="1">
            <a:spLocks noChangeArrowheads="1"/>
          </p:cNvSpPr>
          <p:nvPr/>
        </p:nvSpPr>
        <p:spPr bwMode="auto">
          <a:xfrm>
            <a:off x="190953" y="5679794"/>
            <a:ext cx="33651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lgn="r">
              <a:spcBef>
                <a:spcPct val="0"/>
              </a:spcBef>
              <a:buClrTx/>
              <a:buSzTx/>
              <a:buFontTx/>
              <a:buNone/>
            </a:pPr>
            <a:r>
              <a:rPr lang="en-US" altLang="en-US" sz="2400" dirty="0" smtClean="0">
                <a:solidFill>
                  <a:schemeClr val="tx1"/>
                </a:solidFill>
                <a:latin typeface="Arial" charset="0"/>
                <a:ea typeface="Arial" charset="0"/>
                <a:cs typeface="Arial" charset="0"/>
              </a:rPr>
              <a:t>Livestock peeling bark: photo by Wade Heller</a:t>
            </a:r>
            <a:endParaRPr lang="en-US" altLang="en-US" sz="24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584906045"/>
      </p:ext>
    </p:extLst>
  </p:cSld>
  <p:clrMapOvr>
    <a:masterClrMapping/>
  </p:clrMapOvr>
  <mc:AlternateContent xmlns:mc="http://schemas.openxmlformats.org/markup-compatibility/2006" xmlns:p14="http://schemas.microsoft.com/office/powerpoint/2010/main">
    <mc:Choice Requires="p14">
      <p:transition spd="slow" p14:dur="2000" advTm="42242"/>
    </mc:Choice>
    <mc:Fallback xmlns="">
      <p:transition spd="slow" advTm="4224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38223" y="0"/>
            <a:ext cx="8875058" cy="6858000"/>
          </a:xfrm>
        </p:spPr>
      </p:pic>
      <p:cxnSp>
        <p:nvCxnSpPr>
          <p:cNvPr id="6" name="Straight Connector 5"/>
          <p:cNvCxnSpPr/>
          <p:nvPr/>
        </p:nvCxnSpPr>
        <p:spPr>
          <a:xfrm flipV="1">
            <a:off x="2860158" y="5380074"/>
            <a:ext cx="1307805" cy="31898"/>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965404" y="5443869"/>
            <a:ext cx="1866601" cy="584775"/>
          </a:xfrm>
          <a:prstGeom prst="rect">
            <a:avLst/>
          </a:prstGeom>
          <a:noFill/>
        </p:spPr>
        <p:txBody>
          <a:bodyPr wrap="none" rtlCol="0">
            <a:spAutoFit/>
          </a:bodyPr>
          <a:lstStyle/>
          <a:p>
            <a:r>
              <a:rPr lang="en-US" sz="3200" dirty="0" smtClean="0">
                <a:solidFill>
                  <a:srgbClr val="FF0000"/>
                </a:solidFill>
              </a:rPr>
              <a:t>Fence line</a:t>
            </a:r>
            <a:endParaRPr lang="en-US" sz="3200" dirty="0">
              <a:solidFill>
                <a:srgbClr val="FF0000"/>
              </a:solidFill>
            </a:endParaRPr>
          </a:p>
        </p:txBody>
      </p:sp>
      <p:cxnSp>
        <p:nvCxnSpPr>
          <p:cNvPr id="10" name="Curved Connector 9"/>
          <p:cNvCxnSpPr>
            <a:stCxn id="8" idx="1"/>
          </p:cNvCxnSpPr>
          <p:nvPr/>
        </p:nvCxnSpPr>
        <p:spPr>
          <a:xfrm rot="10800000">
            <a:off x="4263656" y="5411973"/>
            <a:ext cx="701748" cy="324285"/>
          </a:xfrm>
          <a:prstGeom prst="curvedConnector3">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4805916" y="4827181"/>
            <a:ext cx="3742661" cy="552893"/>
          </a:xfrm>
          <a:prstGeom prst="roundRect">
            <a:avLst/>
          </a:prstGeom>
          <a:solidFill>
            <a:srgbClr val="D4F3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6347637" y="4178595"/>
            <a:ext cx="595423" cy="744279"/>
          </a:xfrm>
          <a:prstGeom prst="roundRect">
            <a:avLst/>
          </a:prstGeom>
          <a:solidFill>
            <a:srgbClr val="D4F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7378995" y="5252485"/>
            <a:ext cx="1634286" cy="1605516"/>
          </a:xfrm>
          <a:prstGeom prst="roundRect">
            <a:avLst/>
          </a:prstGeom>
          <a:solidFill>
            <a:srgbClr val="D4F3FF"/>
          </a:solidFill>
          <a:ln>
            <a:noFill/>
          </a:ln>
          <a:effectLst>
            <a:outerShdw blurRad="50800" dist="50800" dir="5400000" algn="ctr" rotWithShape="0">
              <a:srgbClr val="D4F3FF"/>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73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4697"/>
          <a:stretch/>
        </p:blipFill>
        <p:spPr>
          <a:xfrm>
            <a:off x="-57150" y="-25493"/>
            <a:ext cx="9681211" cy="6906353"/>
          </a:xfrm>
        </p:spPr>
      </p:pic>
      <p:sp>
        <p:nvSpPr>
          <p:cNvPr id="5" name="TextBox 2"/>
          <p:cNvSpPr txBox="1">
            <a:spLocks noChangeArrowheads="1"/>
          </p:cNvSpPr>
          <p:nvPr/>
        </p:nvSpPr>
        <p:spPr bwMode="auto">
          <a:xfrm>
            <a:off x="195705" y="245973"/>
            <a:ext cx="18854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en-US" altLang="en-US" sz="2800" b="1" dirty="0" err="1" smtClean="0">
                <a:solidFill>
                  <a:schemeClr val="bg1"/>
                </a:solidFill>
                <a:latin typeface="Arial" charset="0"/>
                <a:ea typeface="Arial" charset="0"/>
                <a:cs typeface="Arial" charset="0"/>
              </a:rPr>
              <a:t>Kaua‘i</a:t>
            </a:r>
            <a:endParaRPr lang="en-US" altLang="en-US" sz="2800" b="1" dirty="0" smtClean="0">
              <a:solidFill>
                <a:schemeClr val="bg1"/>
              </a:solidFill>
              <a:latin typeface="Arial" charset="0"/>
              <a:ea typeface="Arial" charset="0"/>
              <a:cs typeface="Arial" charset="0"/>
            </a:endParaRPr>
          </a:p>
          <a:p>
            <a:pPr>
              <a:spcBef>
                <a:spcPct val="0"/>
              </a:spcBef>
              <a:buClrTx/>
              <a:buSzTx/>
              <a:buFontTx/>
              <a:buNone/>
            </a:pPr>
            <a:r>
              <a:rPr lang="en-US" altLang="en-US" sz="2800" b="1" dirty="0" smtClean="0">
                <a:solidFill>
                  <a:schemeClr val="bg1"/>
                </a:solidFill>
                <a:latin typeface="Arial" charset="0"/>
                <a:ea typeface="Arial" charset="0"/>
                <a:cs typeface="Arial" charset="0"/>
              </a:rPr>
              <a:t>Detection</a:t>
            </a:r>
            <a:br>
              <a:rPr lang="en-US" altLang="en-US" sz="2800" b="1" dirty="0" smtClean="0">
                <a:solidFill>
                  <a:schemeClr val="bg1"/>
                </a:solidFill>
                <a:latin typeface="Arial" charset="0"/>
                <a:ea typeface="Arial" charset="0"/>
                <a:cs typeface="Arial" charset="0"/>
              </a:rPr>
            </a:br>
            <a:r>
              <a:rPr lang="en-US" altLang="en-US" sz="2800" b="1" dirty="0" smtClean="0">
                <a:solidFill>
                  <a:schemeClr val="bg1"/>
                </a:solidFill>
                <a:latin typeface="Arial" charset="0"/>
                <a:ea typeface="Arial" charset="0"/>
                <a:cs typeface="Arial" charset="0"/>
              </a:rPr>
              <a:t>May 2018 </a:t>
            </a:r>
            <a:endParaRPr lang="en-US" altLang="en-US" sz="2800" b="1" dirty="0">
              <a:solidFill>
                <a:schemeClr val="bg1"/>
              </a:solidFill>
              <a:latin typeface="Arial" charset="0"/>
              <a:ea typeface="Arial" charset="0"/>
              <a:cs typeface="Arial" charset="0"/>
            </a:endParaRPr>
          </a:p>
        </p:txBody>
      </p:sp>
      <p:sp>
        <p:nvSpPr>
          <p:cNvPr id="6" name="Oval 5"/>
          <p:cNvSpPr/>
          <p:nvPr/>
        </p:nvSpPr>
        <p:spPr>
          <a:xfrm>
            <a:off x="6343650" y="1430417"/>
            <a:ext cx="262890" cy="262890"/>
          </a:xfrm>
          <a:prstGeom prst="ellipse">
            <a:avLst/>
          </a:prstGeom>
          <a:solidFill>
            <a:srgbClr val="66FF33"/>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solidFill>
                <a:srgbClr val="FF0000"/>
              </a:solidFill>
            </a:endParaRPr>
          </a:p>
        </p:txBody>
      </p:sp>
      <p:sp>
        <p:nvSpPr>
          <p:cNvPr id="7" name="TextBox 6"/>
          <p:cNvSpPr txBox="1"/>
          <p:nvPr/>
        </p:nvSpPr>
        <p:spPr>
          <a:xfrm>
            <a:off x="80010" y="5042118"/>
            <a:ext cx="3186706" cy="1815882"/>
          </a:xfrm>
          <a:prstGeom prst="rect">
            <a:avLst/>
          </a:prstGeom>
          <a:noFill/>
        </p:spPr>
        <p:txBody>
          <a:bodyPr wrap="none" rtlCol="0">
            <a:spAutoFit/>
          </a:bodyPr>
          <a:lstStyle/>
          <a:p>
            <a:r>
              <a:rPr lang="en-US" sz="2800" dirty="0" smtClean="0">
                <a:solidFill>
                  <a:schemeClr val="bg1"/>
                </a:solidFill>
              </a:rPr>
              <a:t>15 trees sampled</a:t>
            </a:r>
          </a:p>
          <a:p>
            <a:r>
              <a:rPr lang="en-US" sz="2800" dirty="0" smtClean="0">
                <a:solidFill>
                  <a:schemeClr val="bg1"/>
                </a:solidFill>
              </a:rPr>
              <a:t>8 positive for </a:t>
            </a:r>
          </a:p>
          <a:p>
            <a:r>
              <a:rPr lang="en-US" sz="2800" i="1" dirty="0" smtClean="0">
                <a:solidFill>
                  <a:schemeClr val="bg1"/>
                </a:solidFill>
              </a:rPr>
              <a:t>Ceratocystis </a:t>
            </a:r>
            <a:r>
              <a:rPr lang="en-US" sz="2800" i="1" dirty="0" err="1" smtClean="0">
                <a:solidFill>
                  <a:schemeClr val="bg1"/>
                </a:solidFill>
              </a:rPr>
              <a:t>hulioha</a:t>
            </a:r>
            <a:r>
              <a:rPr lang="en-US" sz="2800" i="1" dirty="0" smtClean="0">
                <a:solidFill>
                  <a:schemeClr val="bg1"/>
                </a:solidFill>
              </a:rPr>
              <a:t> </a:t>
            </a:r>
          </a:p>
          <a:p>
            <a:r>
              <a:rPr lang="en-US" sz="2800" dirty="0" smtClean="0">
                <a:solidFill>
                  <a:schemeClr val="bg1"/>
                </a:solidFill>
              </a:rPr>
              <a:t>(formerly species B)</a:t>
            </a:r>
            <a:endParaRPr lang="en-US" sz="2800" dirty="0">
              <a:solidFill>
                <a:schemeClr val="bg1"/>
              </a:solidFill>
            </a:endParaRPr>
          </a:p>
        </p:txBody>
      </p:sp>
    </p:spTree>
    <p:extLst>
      <p:ext uri="{BB962C8B-B14F-4D97-AF65-F5344CB8AC3E}">
        <p14:creationId xmlns:p14="http://schemas.microsoft.com/office/powerpoint/2010/main" val="319486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9144000" cy="9551384"/>
            <a:chOff x="0" y="0"/>
            <a:chExt cx="9144000" cy="9551384"/>
          </a:xfrm>
        </p:grpSpPr>
        <p:pic>
          <p:nvPicPr>
            <p:cNvPr id="19" name="Picture 1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20" name="Picture 19"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21" name="Picture 20"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22" name="Picture 21"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6">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sp>
        <p:nvSpPr>
          <p:cNvPr id="10" name="TextBox 9"/>
          <p:cNvSpPr txBox="1"/>
          <p:nvPr/>
        </p:nvSpPr>
        <p:spPr>
          <a:xfrm>
            <a:off x="1281383" y="241625"/>
            <a:ext cx="6985217" cy="830997"/>
          </a:xfrm>
          <a:prstGeom prst="rect">
            <a:avLst/>
          </a:prstGeom>
          <a:noFill/>
        </p:spPr>
        <p:txBody>
          <a:bodyPr wrap="square" rtlCol="0">
            <a:spAutoFit/>
          </a:bodyPr>
          <a:lstStyle/>
          <a:p>
            <a:r>
              <a:rPr lang="en-US" sz="4800" dirty="0" err="1" smtClean="0">
                <a:solidFill>
                  <a:srgbClr val="E86C00"/>
                </a:solidFill>
                <a:latin typeface="Impact" charset="0"/>
                <a:ea typeface="Impact" charset="0"/>
                <a:cs typeface="Impact" charset="0"/>
              </a:rPr>
              <a:t>Kaua‘i</a:t>
            </a:r>
            <a:r>
              <a:rPr lang="en-US" sz="4800" dirty="0" smtClean="0">
                <a:solidFill>
                  <a:srgbClr val="E86C00"/>
                </a:solidFill>
                <a:latin typeface="Impact" charset="0"/>
                <a:ea typeface="Impact" charset="0"/>
                <a:cs typeface="Impact" charset="0"/>
              </a:rPr>
              <a:t> Detection</a:t>
            </a:r>
            <a:endParaRPr lang="en-US" sz="4800" dirty="0">
              <a:solidFill>
                <a:srgbClr val="E86C00"/>
              </a:solidFill>
              <a:latin typeface="Impact" charset="0"/>
              <a:ea typeface="Impact" charset="0"/>
              <a:cs typeface="Impact" charset="0"/>
            </a:endParaRPr>
          </a:p>
        </p:txBody>
      </p:sp>
      <p:pic>
        <p:nvPicPr>
          <p:cNvPr id="12" name="Picture 11"/>
          <p:cNvPicPr>
            <a:picLocks noChangeAspect="1"/>
          </p:cNvPicPr>
          <p:nvPr/>
        </p:nvPicPr>
        <p:blipFill>
          <a:blip r:embed="rId7"/>
          <a:stretch>
            <a:fillRect/>
          </a:stretch>
        </p:blipFill>
        <p:spPr>
          <a:xfrm>
            <a:off x="0" y="-192784"/>
            <a:ext cx="1420760" cy="1396264"/>
          </a:xfrm>
          <a:prstGeom prst="rect">
            <a:avLst/>
          </a:prstGeom>
        </p:spPr>
      </p:pic>
      <p:pic>
        <p:nvPicPr>
          <p:cNvPr id="13" name="Picture 12"/>
          <p:cNvPicPr>
            <a:picLocks noChangeAspect="1"/>
          </p:cNvPicPr>
          <p:nvPr/>
        </p:nvPicPr>
        <p:blipFill>
          <a:blip r:embed="rId8"/>
          <a:stretch>
            <a:fillRect/>
          </a:stretch>
        </p:blipFill>
        <p:spPr>
          <a:xfrm>
            <a:off x="2052001" y="1295500"/>
            <a:ext cx="6550416" cy="54121"/>
          </a:xfrm>
          <a:prstGeom prst="rect">
            <a:avLst/>
          </a:prstGeom>
        </p:spPr>
      </p:pic>
      <p:sp>
        <p:nvSpPr>
          <p:cNvPr id="17" name="TextBox 16"/>
          <p:cNvSpPr txBox="1"/>
          <p:nvPr/>
        </p:nvSpPr>
        <p:spPr>
          <a:xfrm>
            <a:off x="199611" y="1883123"/>
            <a:ext cx="4099738"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E86C00"/>
                </a:solidFill>
                <a:latin typeface="Arial" charset="0"/>
                <a:ea typeface="Arial" charset="0"/>
                <a:cs typeface="Arial" charset="0"/>
              </a:rPr>
              <a:t>Detected by a hunter</a:t>
            </a:r>
          </a:p>
          <a:p>
            <a:pPr marL="342900" indent="-342900">
              <a:buFont typeface="Arial" panose="020B0604020202020204" pitchFamily="34" charset="0"/>
              <a:buChar char="•"/>
            </a:pPr>
            <a:endParaRPr lang="en-US" sz="2400" dirty="0">
              <a:solidFill>
                <a:srgbClr val="E86C00"/>
              </a:solidFill>
              <a:latin typeface="Arial" charset="0"/>
              <a:ea typeface="Arial" charset="0"/>
              <a:cs typeface="Arial" charset="0"/>
            </a:endParaRPr>
          </a:p>
          <a:p>
            <a:pPr marL="342900" indent="-342900">
              <a:buFont typeface="Arial" panose="020B0604020202020204" pitchFamily="34" charset="0"/>
              <a:buChar char="•"/>
            </a:pPr>
            <a:r>
              <a:rPr lang="en-US" sz="2400" dirty="0" smtClean="0">
                <a:solidFill>
                  <a:srgbClr val="E86C00"/>
                </a:solidFill>
                <a:latin typeface="Arial" charset="0"/>
                <a:ea typeface="Arial" charset="0"/>
                <a:cs typeface="Arial" charset="0"/>
              </a:rPr>
              <a:t>Not sure how widespread the infection is</a:t>
            </a:r>
          </a:p>
          <a:p>
            <a:pPr marL="342900" indent="-342900">
              <a:buFont typeface="Arial" panose="020B0604020202020204" pitchFamily="34" charset="0"/>
              <a:buChar char="•"/>
            </a:pPr>
            <a:endParaRPr lang="en-US" sz="2400" dirty="0" smtClean="0">
              <a:solidFill>
                <a:srgbClr val="E86C00"/>
              </a:solidFill>
              <a:latin typeface="Arial" charset="0"/>
              <a:ea typeface="Arial" charset="0"/>
              <a:cs typeface="Arial" charset="0"/>
            </a:endParaRPr>
          </a:p>
          <a:p>
            <a:pPr marL="342900" indent="-342900">
              <a:buFont typeface="Arial" panose="020B0604020202020204" pitchFamily="34" charset="0"/>
              <a:buChar char="•"/>
            </a:pPr>
            <a:r>
              <a:rPr lang="en-US" sz="2400" dirty="0" smtClean="0">
                <a:solidFill>
                  <a:srgbClr val="E86C00"/>
                </a:solidFill>
                <a:latin typeface="Arial" charset="0"/>
                <a:ea typeface="Arial" charset="0"/>
                <a:cs typeface="Arial" charset="0"/>
              </a:rPr>
              <a:t>Not sure how long </a:t>
            </a:r>
            <a:r>
              <a:rPr lang="en-US" sz="2400" i="1" dirty="0" smtClean="0">
                <a:solidFill>
                  <a:srgbClr val="E86C00"/>
                </a:solidFill>
                <a:latin typeface="Arial" charset="0"/>
                <a:ea typeface="Arial" charset="0"/>
                <a:cs typeface="Arial" charset="0"/>
              </a:rPr>
              <a:t>Ceratocystis </a:t>
            </a:r>
            <a:r>
              <a:rPr lang="en-US" sz="2400" i="1" dirty="0" err="1" smtClean="0">
                <a:solidFill>
                  <a:srgbClr val="E86C00"/>
                </a:solidFill>
                <a:latin typeface="Arial" charset="0"/>
                <a:ea typeface="Arial" charset="0"/>
                <a:cs typeface="Arial" charset="0"/>
              </a:rPr>
              <a:t>huliohia</a:t>
            </a:r>
            <a:r>
              <a:rPr lang="en-US" sz="2400" i="1" dirty="0" smtClean="0">
                <a:solidFill>
                  <a:srgbClr val="E86C00"/>
                </a:solidFill>
                <a:latin typeface="Arial" charset="0"/>
                <a:ea typeface="Arial" charset="0"/>
                <a:cs typeface="Arial" charset="0"/>
              </a:rPr>
              <a:t> </a:t>
            </a:r>
            <a:r>
              <a:rPr lang="en-US" sz="2400" dirty="0" smtClean="0">
                <a:solidFill>
                  <a:srgbClr val="E86C00"/>
                </a:solidFill>
                <a:latin typeface="Arial" charset="0"/>
                <a:ea typeface="Arial" charset="0"/>
                <a:cs typeface="Arial" charset="0"/>
              </a:rPr>
              <a:t>has been on </a:t>
            </a:r>
            <a:r>
              <a:rPr lang="en-US" sz="2400" dirty="0" err="1" smtClean="0">
                <a:solidFill>
                  <a:srgbClr val="E86C00"/>
                </a:solidFill>
                <a:latin typeface="Arial" charset="0"/>
                <a:ea typeface="Arial" charset="0"/>
                <a:cs typeface="Arial" charset="0"/>
              </a:rPr>
              <a:t>Kaua‘i</a:t>
            </a:r>
            <a:endParaRPr lang="en-US" sz="2400" dirty="0" smtClean="0">
              <a:solidFill>
                <a:srgbClr val="E86C00"/>
              </a:solidFill>
              <a:latin typeface="Arial" charset="0"/>
              <a:ea typeface="Arial" charset="0"/>
              <a:cs typeface="Arial" charset="0"/>
            </a:endParaRPr>
          </a:p>
          <a:p>
            <a:pPr marL="342900" indent="-342900">
              <a:buFont typeface="Arial" panose="020B0604020202020204" pitchFamily="34" charset="0"/>
              <a:buChar char="•"/>
            </a:pPr>
            <a:endParaRPr lang="en-US" sz="2400" dirty="0" smtClean="0">
              <a:solidFill>
                <a:srgbClr val="E86C00"/>
              </a:solidFill>
              <a:latin typeface="Arial" charset="0"/>
              <a:ea typeface="Arial" charset="0"/>
              <a:cs typeface="Arial" charset="0"/>
            </a:endParaRPr>
          </a:p>
          <a:p>
            <a:pPr marL="342900" indent="-342900">
              <a:buFont typeface="Arial" panose="020B0604020202020204" pitchFamily="34" charset="0"/>
              <a:buChar char="•"/>
            </a:pPr>
            <a:r>
              <a:rPr lang="en-US" sz="2400" dirty="0" smtClean="0">
                <a:solidFill>
                  <a:srgbClr val="E86C00"/>
                </a:solidFill>
                <a:latin typeface="Arial" charset="0"/>
                <a:ea typeface="Arial" charset="0"/>
                <a:cs typeface="Arial" charset="0"/>
              </a:rPr>
              <a:t>Next steps: </a:t>
            </a:r>
          </a:p>
          <a:p>
            <a:pPr lvl="1"/>
            <a:r>
              <a:rPr lang="en-US" sz="2400" dirty="0" smtClean="0">
                <a:solidFill>
                  <a:srgbClr val="E86C00"/>
                </a:solidFill>
                <a:latin typeface="Arial" charset="0"/>
                <a:ea typeface="Arial" charset="0"/>
                <a:cs typeface="Arial" charset="0"/>
              </a:rPr>
              <a:t>Helicopter surveys</a:t>
            </a:r>
          </a:p>
          <a:p>
            <a:pPr lvl="1"/>
            <a:r>
              <a:rPr lang="en-US" sz="2400" dirty="0" smtClean="0">
                <a:solidFill>
                  <a:srgbClr val="E86C00"/>
                </a:solidFill>
                <a:latin typeface="Arial" charset="0"/>
                <a:ea typeface="Arial" charset="0"/>
                <a:cs typeface="Arial" charset="0"/>
              </a:rPr>
              <a:t>Drone surveys</a:t>
            </a:r>
          </a:p>
          <a:p>
            <a:pPr lvl="1"/>
            <a:r>
              <a:rPr lang="en-US" sz="2400" dirty="0" smtClean="0">
                <a:solidFill>
                  <a:srgbClr val="E86C00"/>
                </a:solidFill>
                <a:latin typeface="Arial" charset="0"/>
                <a:ea typeface="Arial" charset="0"/>
                <a:cs typeface="Arial" charset="0"/>
              </a:rPr>
              <a:t>Field sampling</a:t>
            </a:r>
          </a:p>
          <a:p>
            <a:endParaRPr lang="en-US" sz="2400" dirty="0">
              <a:solidFill>
                <a:srgbClr val="E86C00"/>
              </a:solidFill>
              <a:latin typeface="Arial" charset="0"/>
              <a:ea typeface="Arial" charset="0"/>
              <a:cs typeface="Arial" charset="0"/>
            </a:endParaRPr>
          </a:p>
        </p:txBody>
      </p:sp>
      <p:pic>
        <p:nvPicPr>
          <p:cNvPr id="2" name="Picture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573698" y="1528423"/>
            <a:ext cx="4304861" cy="5173636"/>
          </a:xfrm>
          <a:prstGeom prst="rect">
            <a:avLst/>
          </a:prstGeom>
        </p:spPr>
      </p:pic>
    </p:spTree>
    <p:extLst>
      <p:ext uri="{BB962C8B-B14F-4D97-AF65-F5344CB8AC3E}">
        <p14:creationId xmlns:p14="http://schemas.microsoft.com/office/powerpoint/2010/main" val="3415588228"/>
      </p:ext>
    </p:extLst>
  </p:cSld>
  <p:clrMapOvr>
    <a:masterClrMapping/>
  </p:clrMapOvr>
  <mc:AlternateContent xmlns:mc="http://schemas.openxmlformats.org/markup-compatibility/2006" xmlns:p14="http://schemas.microsoft.com/office/powerpoint/2010/main">
    <mc:Choice Requires="p14">
      <p:transition spd="slow" p14:dur="2000" advTm="68976"/>
    </mc:Choice>
    <mc:Fallback xmlns="">
      <p:transition spd="slow" advTm="6897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9551384"/>
            <a:chOff x="0" y="0"/>
            <a:chExt cx="9144000" cy="9551384"/>
          </a:xfrm>
        </p:grpSpPr>
        <p:pic>
          <p:nvPicPr>
            <p:cNvPr id="9" name="Picture 8"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r="36146" b="10774"/>
            <a:stretch/>
          </p:blipFill>
          <p:spPr>
            <a:xfrm>
              <a:off x="6113247" y="761998"/>
              <a:ext cx="3030753" cy="6119092"/>
            </a:xfrm>
            <a:prstGeom prst="rect">
              <a:avLst/>
            </a:prstGeom>
          </p:spPr>
        </p:pic>
        <p:pic>
          <p:nvPicPr>
            <p:cNvPr id="11" name="Picture 10" descr="Ohia Liko Pale Yellow Image,Thicker.jpg"/>
            <p:cNvPicPr>
              <a:picLocks noChangeAspect="1"/>
            </p:cNvPicPr>
            <p:nvPr/>
          </p:nvPicPr>
          <p:blipFill rotWithShape="1">
            <a:blip r:embed="rId3" cstate="screen">
              <a:alphaModFix amt="20000"/>
              <a:extLst>
                <a:ext uri="{BEBA8EAE-BF5A-486C-A8C5-ECC9F3942E4B}">
                  <a14:imgProps xmlns:a14="http://schemas.microsoft.com/office/drawing/2010/main">
                    <a14:imgLayer r:embed="rId5">
                      <a14:imgEffect>
                        <a14:backgroundRemoval t="0" b="100000" l="0" r="99764"/>
                      </a14:imgEffect>
                    </a14:imgLayer>
                  </a14:imgProps>
                </a:ext>
                <a:ext uri="{28A0092B-C50C-407E-A947-70E740481C1C}">
                  <a14:useLocalDpi xmlns:a14="http://schemas.microsoft.com/office/drawing/2010/main"/>
                </a:ext>
              </a:extLst>
            </a:blip>
            <a:srcRect l="38511" b="9260"/>
            <a:stretch/>
          </p:blipFill>
          <p:spPr>
            <a:xfrm>
              <a:off x="0" y="635001"/>
              <a:ext cx="2918530" cy="6222999"/>
            </a:xfrm>
            <a:prstGeom prst="rect">
              <a:avLst/>
            </a:prstGeom>
          </p:spPr>
        </p:pic>
        <p:pic>
          <p:nvPicPr>
            <p:cNvPr id="14" name="Picture 13" descr="Ohia Liko Pale Yellow Image,Thicker.jpg"/>
            <p:cNvPicPr>
              <a:picLocks noChangeAspect="1"/>
            </p:cNvPicPr>
            <p:nvPr/>
          </p:nvPicPr>
          <p:blipFill rotWithShape="1">
            <a:blip r:embed="rId6" cstate="screen">
              <a:alphaModFix amt="20000"/>
              <a:extLst>
                <a:ext uri="{BEBA8EAE-BF5A-486C-A8C5-ECC9F3942E4B}">
                  <a14:imgProps xmlns:a14="http://schemas.microsoft.com/office/drawing/2010/main">
                    <a14:imgLayer r:embed="rId4">
                      <a14:imgEffect>
                        <a14:backgroundRemoval t="0" b="100000" l="0" r="99764"/>
                      </a14:imgEffect>
                    </a14:imgLayer>
                  </a14:imgProps>
                </a:ext>
                <a:ext uri="{28A0092B-C50C-407E-A947-70E740481C1C}">
                  <a14:useLocalDpi xmlns:a14="http://schemas.microsoft.com/office/drawing/2010/main"/>
                </a:ext>
              </a:extLst>
            </a:blip>
            <a:srcRect t="-4611"/>
            <a:stretch/>
          </p:blipFill>
          <p:spPr>
            <a:xfrm>
              <a:off x="2695805" y="4280885"/>
              <a:ext cx="3486949" cy="5270499"/>
            </a:xfrm>
            <a:prstGeom prst="rect">
              <a:avLst/>
            </a:prstGeom>
          </p:spPr>
        </p:pic>
        <p:pic>
          <p:nvPicPr>
            <p:cNvPr id="17" name="Picture 16" descr="Ohia Liko Pale Yellow Image,Thicker.jpg"/>
            <p:cNvPicPr>
              <a:picLocks noChangeAspect="1"/>
            </p:cNvPicPr>
            <p:nvPr/>
          </p:nvPicPr>
          <p:blipFill rotWithShape="1">
            <a:blip r:embed="rId3" cstate="screen">
              <a:alphaModFix amt="18000"/>
              <a:extLst>
                <a:ext uri="{BEBA8EAE-BF5A-486C-A8C5-ECC9F3942E4B}">
                  <a14:imgProps xmlns:a14="http://schemas.microsoft.com/office/drawing/2010/main">
                    <a14:imgLayer r:embed="rId7">
                      <a14:imgEffect>
                        <a14:backgroundRemoval t="0" b="100000" l="0" r="99764"/>
                      </a14:imgEffect>
                    </a14:imgLayer>
                  </a14:imgProps>
                </a:ext>
                <a:ext uri="{28A0092B-C50C-407E-A947-70E740481C1C}">
                  <a14:useLocalDpi xmlns:a14="http://schemas.microsoft.com/office/drawing/2010/main"/>
                </a:ext>
              </a:extLst>
            </a:blip>
            <a:srcRect t="14104"/>
            <a:stretch/>
          </p:blipFill>
          <p:spPr>
            <a:xfrm>
              <a:off x="2326351" y="0"/>
              <a:ext cx="4056013" cy="5033818"/>
            </a:xfrm>
            <a:prstGeom prst="rect">
              <a:avLst/>
            </a:prstGeom>
          </p:spPr>
        </p:pic>
      </p:grpSp>
      <p:pic>
        <p:nvPicPr>
          <p:cNvPr id="12" name="Picture 11"/>
          <p:cNvPicPr>
            <a:picLocks noChangeAspect="1"/>
          </p:cNvPicPr>
          <p:nvPr/>
        </p:nvPicPr>
        <p:blipFill>
          <a:blip r:embed="rId8"/>
          <a:stretch>
            <a:fillRect/>
          </a:stretch>
        </p:blipFill>
        <p:spPr>
          <a:xfrm>
            <a:off x="0" y="-192784"/>
            <a:ext cx="1420760" cy="1396264"/>
          </a:xfrm>
          <a:prstGeom prst="rect">
            <a:avLst/>
          </a:prstGeom>
        </p:spPr>
      </p:pic>
      <p:sp>
        <p:nvSpPr>
          <p:cNvPr id="16" name="TextBox 15"/>
          <p:cNvSpPr txBox="1"/>
          <p:nvPr/>
        </p:nvSpPr>
        <p:spPr>
          <a:xfrm>
            <a:off x="1624668" y="103358"/>
            <a:ext cx="7116909" cy="2062103"/>
          </a:xfrm>
          <a:prstGeom prst="rect">
            <a:avLst/>
          </a:prstGeom>
          <a:noFill/>
        </p:spPr>
        <p:txBody>
          <a:bodyPr wrap="square" rtlCol="0">
            <a:spAutoFit/>
          </a:bodyPr>
          <a:lstStyle/>
          <a:p>
            <a:r>
              <a:rPr lang="en-US" sz="4400" dirty="0" smtClean="0">
                <a:solidFill>
                  <a:srgbClr val="E86C00"/>
                </a:solidFill>
                <a:latin typeface="Impact"/>
                <a:cs typeface="Impact"/>
              </a:rPr>
              <a:t>How do we protect remaining healthy </a:t>
            </a:r>
            <a:r>
              <a:rPr lang="en-US" altLang="en-US" sz="4400" dirty="0">
                <a:solidFill>
                  <a:schemeClr val="accent6">
                    <a:lumMod val="75000"/>
                  </a:schemeClr>
                </a:solidFill>
                <a:latin typeface="Impact" charset="0"/>
                <a:ea typeface="Impact" charset="0"/>
                <a:cs typeface="Impact" charset="0"/>
              </a:rPr>
              <a:t>‘</a:t>
            </a:r>
            <a:r>
              <a:rPr lang="en-US" altLang="en-US" sz="4400" dirty="0" smtClean="0">
                <a:solidFill>
                  <a:schemeClr val="accent6">
                    <a:lumMod val="75000"/>
                  </a:schemeClr>
                </a:solidFill>
                <a:latin typeface="Impact" charset="0"/>
                <a:ea typeface="Impact" charset="0"/>
                <a:cs typeface="Impact" charset="0"/>
              </a:rPr>
              <a:t>ōhi‘a forests?</a:t>
            </a:r>
            <a:endParaRPr lang="en-US" sz="4400" dirty="0">
              <a:solidFill>
                <a:schemeClr val="accent6">
                  <a:lumMod val="75000"/>
                </a:schemeClr>
              </a:solidFill>
              <a:latin typeface="Impact" charset="0"/>
              <a:ea typeface="Impact" charset="0"/>
              <a:cs typeface="Impact" charset="0"/>
            </a:endParaRPr>
          </a:p>
          <a:p>
            <a:endParaRPr lang="en-US" sz="4000" dirty="0">
              <a:solidFill>
                <a:srgbClr val="E86C00"/>
              </a:solidFill>
              <a:latin typeface="Impact"/>
              <a:cs typeface="Impact"/>
            </a:endParaRPr>
          </a:p>
        </p:txBody>
      </p:sp>
      <p:pic>
        <p:nvPicPr>
          <p:cNvPr id="20" name="Picture 19"/>
          <p:cNvPicPr>
            <a:picLocks noChangeAspect="1"/>
          </p:cNvPicPr>
          <p:nvPr/>
        </p:nvPicPr>
        <p:blipFill>
          <a:blip r:embed="rId9"/>
          <a:stretch>
            <a:fillRect/>
          </a:stretch>
        </p:blipFill>
        <p:spPr>
          <a:xfrm>
            <a:off x="1989009" y="1696837"/>
            <a:ext cx="5639614" cy="54121"/>
          </a:xfrm>
          <a:prstGeom prst="rect">
            <a:avLst/>
          </a:prstGeom>
        </p:spPr>
      </p:pic>
      <p:sp>
        <p:nvSpPr>
          <p:cNvPr id="13" name="TextBox 12"/>
          <p:cNvSpPr txBox="1"/>
          <p:nvPr/>
        </p:nvSpPr>
        <p:spPr>
          <a:xfrm>
            <a:off x="185463" y="2092173"/>
            <a:ext cx="7905914" cy="523220"/>
          </a:xfrm>
          <a:prstGeom prst="rect">
            <a:avLst/>
          </a:prstGeom>
          <a:noFill/>
        </p:spPr>
        <p:txBody>
          <a:bodyPr wrap="square" rtlCol="0">
            <a:spAutoFit/>
          </a:bodyPr>
          <a:lstStyle/>
          <a:p>
            <a:r>
              <a:rPr lang="en-US" sz="2800" b="1" dirty="0" smtClean="0">
                <a:solidFill>
                  <a:srgbClr val="E86C00"/>
                </a:solidFill>
                <a:latin typeface="Arial" charset="0"/>
                <a:ea typeface="Arial" charset="0"/>
                <a:cs typeface="Arial" charset="0"/>
              </a:rPr>
              <a:t>Don’t move ‘</a:t>
            </a:r>
            <a:r>
              <a:rPr lang="en-US" sz="2800" b="1" dirty="0" err="1" smtClean="0">
                <a:solidFill>
                  <a:srgbClr val="E86C00"/>
                </a:solidFill>
                <a:latin typeface="Arial" charset="0"/>
                <a:ea typeface="Arial" charset="0"/>
                <a:cs typeface="Arial" charset="0"/>
              </a:rPr>
              <a:t>ōhi‘a</a:t>
            </a:r>
            <a:r>
              <a:rPr lang="en-US" sz="2800" b="1" dirty="0" smtClean="0">
                <a:solidFill>
                  <a:srgbClr val="E86C00"/>
                </a:solidFill>
                <a:latin typeface="Arial" charset="0"/>
                <a:ea typeface="Arial" charset="0"/>
                <a:cs typeface="Arial" charset="0"/>
              </a:rPr>
              <a:t> wood, posts, or plants</a:t>
            </a:r>
          </a:p>
        </p:txBody>
      </p:sp>
      <p:pic>
        <p:nvPicPr>
          <p:cNvPr id="15" name="Picture 2"/>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153201" y="2899927"/>
            <a:ext cx="2981491" cy="387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377708" y="2899927"/>
            <a:ext cx="5471078" cy="386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219501"/>
      </p:ext>
    </p:extLst>
  </p:cSld>
  <p:clrMapOvr>
    <a:masterClrMapping/>
  </p:clrMapOvr>
  <mc:AlternateContent xmlns:mc="http://schemas.openxmlformats.org/markup-compatibility/2006" xmlns:p14="http://schemas.microsoft.com/office/powerpoint/2010/main">
    <mc:Choice Requires="p14">
      <p:transition spd="slow" p14:dur="2000" advTm="68230"/>
    </mc:Choice>
    <mc:Fallback xmlns="">
      <p:transition spd="slow" advTm="6823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40385</TotalTime>
  <Words>1698</Words>
  <Application>Microsoft Office PowerPoint</Application>
  <PresentationFormat>On-screen Show (4:3)</PresentationFormat>
  <Paragraphs>174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Impact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Anya Tagawa</dc:creator>
  <cp:lastModifiedBy>J. B. Friday</cp:lastModifiedBy>
  <cp:revision>462</cp:revision>
  <dcterms:created xsi:type="dcterms:W3CDTF">2016-03-04T21:09:09Z</dcterms:created>
  <dcterms:modified xsi:type="dcterms:W3CDTF">2018-07-02T20:57:02Z</dcterms:modified>
</cp:coreProperties>
</file>