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sldIdLst>
    <p:sldId id="266" r:id="rId2"/>
    <p:sldId id="273" r:id="rId3"/>
    <p:sldId id="256" r:id="rId4"/>
    <p:sldId id="257" r:id="rId5"/>
    <p:sldId id="258" r:id="rId6"/>
    <p:sldId id="259" r:id="rId7"/>
    <p:sldId id="262" r:id="rId8"/>
    <p:sldId id="260" r:id="rId9"/>
    <p:sldId id="274" r:id="rId10"/>
    <p:sldId id="261" r:id="rId11"/>
    <p:sldId id="263" r:id="rId12"/>
    <p:sldId id="265" r:id="rId13"/>
    <p:sldId id="264" r:id="rId14"/>
    <p:sldId id="267" r:id="rId15"/>
    <p:sldId id="275" r:id="rId16"/>
  </p:sldIdLst>
  <p:sldSz cx="9144000" cy="6858000" type="screen4x3"/>
  <p:notesSz cx="6985000" cy="9271000"/>
  <p:defaultTextStyle>
    <a:defPPr>
      <a:defRPr lang="en-US"/>
    </a:defPPr>
    <a:lvl1pPr algn="l" rtl="0" eaLnBrk="0" fontAlgn="base" hangingPunct="0">
      <a:spcBef>
        <a:spcPct val="0"/>
      </a:spcBef>
      <a:spcAft>
        <a:spcPct val="0"/>
      </a:spcAft>
      <a:defRPr sz="2400" kern="1200">
        <a:solidFill>
          <a:schemeClr val="tx1"/>
        </a:solidFill>
        <a:latin typeface="Gill Sans" pitchFamily="34" charset="0"/>
        <a:ea typeface="+mn-ea"/>
        <a:cs typeface="+mn-cs"/>
      </a:defRPr>
    </a:lvl1pPr>
    <a:lvl2pPr marL="457200" algn="l" rtl="0" eaLnBrk="0" fontAlgn="base" hangingPunct="0">
      <a:spcBef>
        <a:spcPct val="0"/>
      </a:spcBef>
      <a:spcAft>
        <a:spcPct val="0"/>
      </a:spcAft>
      <a:defRPr sz="2400" kern="1200">
        <a:solidFill>
          <a:schemeClr val="tx1"/>
        </a:solidFill>
        <a:latin typeface="Gill Sans" pitchFamily="34" charset="0"/>
        <a:ea typeface="+mn-ea"/>
        <a:cs typeface="+mn-cs"/>
      </a:defRPr>
    </a:lvl2pPr>
    <a:lvl3pPr marL="914400" algn="l" rtl="0" eaLnBrk="0" fontAlgn="base" hangingPunct="0">
      <a:spcBef>
        <a:spcPct val="0"/>
      </a:spcBef>
      <a:spcAft>
        <a:spcPct val="0"/>
      </a:spcAft>
      <a:defRPr sz="2400" kern="1200">
        <a:solidFill>
          <a:schemeClr val="tx1"/>
        </a:solidFill>
        <a:latin typeface="Gill Sans"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Gill Sans"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Gill Sans" pitchFamily="34" charset="0"/>
        <a:ea typeface="+mn-ea"/>
        <a:cs typeface="+mn-cs"/>
      </a:defRPr>
    </a:lvl5pPr>
    <a:lvl6pPr marL="2286000" algn="l" defTabSz="914400" rtl="0" eaLnBrk="1" latinLnBrk="0" hangingPunct="1">
      <a:defRPr sz="2400" kern="1200">
        <a:solidFill>
          <a:schemeClr val="tx1"/>
        </a:solidFill>
        <a:latin typeface="Gill Sans" pitchFamily="34" charset="0"/>
        <a:ea typeface="+mn-ea"/>
        <a:cs typeface="+mn-cs"/>
      </a:defRPr>
    </a:lvl6pPr>
    <a:lvl7pPr marL="2743200" algn="l" defTabSz="914400" rtl="0" eaLnBrk="1" latinLnBrk="0" hangingPunct="1">
      <a:defRPr sz="2400" kern="1200">
        <a:solidFill>
          <a:schemeClr val="tx1"/>
        </a:solidFill>
        <a:latin typeface="Gill Sans" pitchFamily="34" charset="0"/>
        <a:ea typeface="+mn-ea"/>
        <a:cs typeface="+mn-cs"/>
      </a:defRPr>
    </a:lvl7pPr>
    <a:lvl8pPr marL="3200400" algn="l" defTabSz="914400" rtl="0" eaLnBrk="1" latinLnBrk="0" hangingPunct="1">
      <a:defRPr sz="2400" kern="1200">
        <a:solidFill>
          <a:schemeClr val="tx1"/>
        </a:solidFill>
        <a:latin typeface="Gill Sans" pitchFamily="34" charset="0"/>
        <a:ea typeface="+mn-ea"/>
        <a:cs typeface="+mn-cs"/>
      </a:defRPr>
    </a:lvl8pPr>
    <a:lvl9pPr marL="3657600" algn="l" defTabSz="914400" rtl="0" eaLnBrk="1" latinLnBrk="0" hangingPunct="1">
      <a:defRPr sz="2400" kern="1200">
        <a:solidFill>
          <a:schemeClr val="tx1"/>
        </a:solidFill>
        <a:latin typeface="Gill Sans"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1290" y="72"/>
      </p:cViewPr>
      <p:guideLst/>
    </p:cSldViewPr>
  </p:slideViewPr>
  <p:notesTextViewPr>
    <p:cViewPr>
      <p:scale>
        <a:sx n="1" d="1"/>
        <a:sy n="1" d="1"/>
      </p:scale>
      <p:origin x="0" y="0"/>
    </p:cViewPr>
  </p:notesTextViewPr>
  <p:notesViewPr>
    <p:cSldViewPr snapToGrid="0">
      <p:cViewPr>
        <p:scale>
          <a:sx n="110" d="100"/>
          <a:sy n="110" d="100"/>
        </p:scale>
        <p:origin x="1644" y="-15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ECC662C4-9710-4622-A3CB-3E4FF02A19B8}" type="datetimeFigureOut">
              <a:rPr lang="en-US" smtClean="0"/>
              <a:t>7/1/2018</a:t>
            </a:fld>
            <a:endParaRPr lang="en-US"/>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2463"/>
            <a:ext cx="5588000" cy="3649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05863"/>
            <a:ext cx="3027363" cy="465137"/>
          </a:xfrm>
          <a:prstGeom prst="rect">
            <a:avLst/>
          </a:prstGeom>
        </p:spPr>
        <p:txBody>
          <a:bodyPr vert="horz" lIns="91440" tIns="45720" rIns="91440" bIns="45720" rtlCol="0" anchor="b"/>
          <a:lstStyle>
            <a:lvl1pPr algn="r">
              <a:defRPr sz="1200"/>
            </a:lvl1pPr>
          </a:lstStyle>
          <a:p>
            <a:fld id="{66C2373A-2E25-4CC9-8475-DD6FAA9DBC19}" type="slidenum">
              <a:rPr lang="en-US" smtClean="0"/>
              <a:t>‹#›</a:t>
            </a:fld>
            <a:endParaRPr lang="en-US"/>
          </a:p>
        </p:txBody>
      </p:sp>
    </p:spTree>
    <p:extLst>
      <p:ext uri="{BB962C8B-B14F-4D97-AF65-F5344CB8AC3E}">
        <p14:creationId xmlns:p14="http://schemas.microsoft.com/office/powerpoint/2010/main" val="3207519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6C2373A-2E25-4CC9-8475-DD6FAA9DBC19}" type="slidenum">
              <a:rPr lang="en-US" smtClean="0"/>
              <a:t>3</a:t>
            </a:fld>
            <a:endParaRPr lang="en-US"/>
          </a:p>
        </p:txBody>
      </p:sp>
    </p:spTree>
    <p:extLst>
      <p:ext uri="{BB962C8B-B14F-4D97-AF65-F5344CB8AC3E}">
        <p14:creationId xmlns:p14="http://schemas.microsoft.com/office/powerpoint/2010/main" val="287255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C2373A-2E25-4CC9-8475-DD6FAA9DBC19}" type="slidenum">
              <a:rPr lang="en-US" smtClean="0"/>
              <a:t>5</a:t>
            </a:fld>
            <a:endParaRPr lang="en-US"/>
          </a:p>
        </p:txBody>
      </p:sp>
    </p:spTree>
    <p:extLst>
      <p:ext uri="{BB962C8B-B14F-4D97-AF65-F5344CB8AC3E}">
        <p14:creationId xmlns:p14="http://schemas.microsoft.com/office/powerpoint/2010/main" val="197189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C2373A-2E25-4CC9-8475-DD6FAA9DBC19}" type="slidenum">
              <a:rPr lang="en-US" smtClean="0"/>
              <a:t>8</a:t>
            </a:fld>
            <a:endParaRPr lang="en-US"/>
          </a:p>
        </p:txBody>
      </p:sp>
    </p:spTree>
    <p:extLst>
      <p:ext uri="{BB962C8B-B14F-4D97-AF65-F5344CB8AC3E}">
        <p14:creationId xmlns:p14="http://schemas.microsoft.com/office/powerpoint/2010/main" val="158298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6449227-18AD-4391-96F9-A092F4526AFC}" type="slidenum">
              <a:rPr lang="en-US" altLang="en-US"/>
              <a:pPr/>
              <a:t>‹#›</a:t>
            </a:fld>
            <a:endParaRPr lang="en-US" altLang="en-US"/>
          </a:p>
        </p:txBody>
      </p:sp>
    </p:spTree>
    <p:extLst>
      <p:ext uri="{BB962C8B-B14F-4D97-AF65-F5344CB8AC3E}">
        <p14:creationId xmlns:p14="http://schemas.microsoft.com/office/powerpoint/2010/main" val="269141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EF0CA8-ACC3-48B4-B494-ADB377CAF374}" type="slidenum">
              <a:rPr lang="en-US" altLang="en-US"/>
              <a:pPr/>
              <a:t>‹#›</a:t>
            </a:fld>
            <a:endParaRPr lang="en-US" altLang="en-US"/>
          </a:p>
        </p:txBody>
      </p:sp>
    </p:spTree>
    <p:extLst>
      <p:ext uri="{BB962C8B-B14F-4D97-AF65-F5344CB8AC3E}">
        <p14:creationId xmlns:p14="http://schemas.microsoft.com/office/powerpoint/2010/main" val="1062409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274638"/>
            <a:ext cx="2076450" cy="62023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74638"/>
            <a:ext cx="6076950" cy="6202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F947086-4E25-42D5-92A8-C011E1291119}" type="slidenum">
              <a:rPr lang="en-US" altLang="en-US"/>
              <a:pPr/>
              <a:t>‹#›</a:t>
            </a:fld>
            <a:endParaRPr lang="en-US" altLang="en-US"/>
          </a:p>
        </p:txBody>
      </p:sp>
    </p:spTree>
    <p:extLst>
      <p:ext uri="{BB962C8B-B14F-4D97-AF65-F5344CB8AC3E}">
        <p14:creationId xmlns:p14="http://schemas.microsoft.com/office/powerpoint/2010/main" val="4185851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3712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8AC5F4B-FEEA-415B-ACB2-325BEB303C0A}" type="slidenum">
              <a:rPr lang="en-US" altLang="en-US"/>
              <a:pPr/>
              <a:t>‹#›</a:t>
            </a:fld>
            <a:endParaRPr lang="en-US" altLang="en-US"/>
          </a:p>
        </p:txBody>
      </p:sp>
    </p:spTree>
    <p:extLst>
      <p:ext uri="{BB962C8B-B14F-4D97-AF65-F5344CB8AC3E}">
        <p14:creationId xmlns:p14="http://schemas.microsoft.com/office/powerpoint/2010/main" val="407227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5EA259-5361-49CB-88F2-41FF878B6F05}" type="slidenum">
              <a:rPr lang="en-US" altLang="en-US"/>
              <a:pPr/>
              <a:t>‹#›</a:t>
            </a:fld>
            <a:endParaRPr lang="en-US" altLang="en-US"/>
          </a:p>
        </p:txBody>
      </p:sp>
    </p:spTree>
    <p:extLst>
      <p:ext uri="{BB962C8B-B14F-4D97-AF65-F5344CB8AC3E}">
        <p14:creationId xmlns:p14="http://schemas.microsoft.com/office/powerpoint/2010/main" val="73943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2057400"/>
            <a:ext cx="3467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000500" y="2057400"/>
            <a:ext cx="3467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24BDF27-B868-4F8A-BEE4-C10D5AF08EF1}" type="slidenum">
              <a:rPr lang="en-US" altLang="en-US"/>
              <a:pPr/>
              <a:t>‹#›</a:t>
            </a:fld>
            <a:endParaRPr lang="en-US" altLang="en-US"/>
          </a:p>
        </p:txBody>
      </p:sp>
    </p:spTree>
    <p:extLst>
      <p:ext uri="{BB962C8B-B14F-4D97-AF65-F5344CB8AC3E}">
        <p14:creationId xmlns:p14="http://schemas.microsoft.com/office/powerpoint/2010/main" val="297570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861AEED-4D4A-4A66-8E8C-67FB75ED467D}" type="slidenum">
              <a:rPr lang="en-US" altLang="en-US"/>
              <a:pPr/>
              <a:t>‹#›</a:t>
            </a:fld>
            <a:endParaRPr lang="en-US" altLang="en-US"/>
          </a:p>
        </p:txBody>
      </p:sp>
    </p:spTree>
    <p:extLst>
      <p:ext uri="{BB962C8B-B14F-4D97-AF65-F5344CB8AC3E}">
        <p14:creationId xmlns:p14="http://schemas.microsoft.com/office/powerpoint/2010/main" val="215314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6B137EB-64AF-4576-9BB0-A6542CBBF71A}" type="slidenum">
              <a:rPr lang="en-US" altLang="en-US"/>
              <a:pPr/>
              <a:t>‹#›</a:t>
            </a:fld>
            <a:endParaRPr lang="en-US" altLang="en-US"/>
          </a:p>
        </p:txBody>
      </p:sp>
    </p:spTree>
    <p:extLst>
      <p:ext uri="{BB962C8B-B14F-4D97-AF65-F5344CB8AC3E}">
        <p14:creationId xmlns:p14="http://schemas.microsoft.com/office/powerpoint/2010/main" val="3872405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34D3CA32-B4D1-4BFE-8639-BF277F2D5C7C}" type="slidenum">
              <a:rPr lang="en-US" altLang="en-US"/>
              <a:pPr/>
              <a:t>‹#›</a:t>
            </a:fld>
            <a:endParaRPr lang="en-US" altLang="en-US"/>
          </a:p>
        </p:txBody>
      </p:sp>
    </p:spTree>
    <p:extLst>
      <p:ext uri="{BB962C8B-B14F-4D97-AF65-F5344CB8AC3E}">
        <p14:creationId xmlns:p14="http://schemas.microsoft.com/office/powerpoint/2010/main" val="138132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F63E094-AC91-4C22-A9A6-4314B36E31E4}" type="slidenum">
              <a:rPr lang="en-US" altLang="en-US"/>
              <a:pPr/>
              <a:t>‹#›</a:t>
            </a:fld>
            <a:endParaRPr lang="en-US" altLang="en-US"/>
          </a:p>
        </p:txBody>
      </p:sp>
    </p:spTree>
    <p:extLst>
      <p:ext uri="{BB962C8B-B14F-4D97-AF65-F5344CB8AC3E}">
        <p14:creationId xmlns:p14="http://schemas.microsoft.com/office/powerpoint/2010/main" val="754884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65A4BBE-C90A-44E5-8EE2-BC1748795539}" type="slidenum">
              <a:rPr lang="en-US" altLang="en-US"/>
              <a:pPr/>
              <a:t>‹#›</a:t>
            </a:fld>
            <a:endParaRPr lang="en-US" altLang="en-US"/>
          </a:p>
        </p:txBody>
      </p:sp>
    </p:spTree>
    <p:extLst>
      <p:ext uri="{BB962C8B-B14F-4D97-AF65-F5344CB8AC3E}">
        <p14:creationId xmlns:p14="http://schemas.microsoft.com/office/powerpoint/2010/main" val="406665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7772400" y="1196975"/>
            <a:ext cx="1371600" cy="5257800"/>
          </a:xfrm>
          <a:prstGeom prst="rect">
            <a:avLst/>
          </a:prstGeom>
          <a:gradFill rotWithShape="0">
            <a:gsLst>
              <a:gs pos="0">
                <a:srgbClr val="CAD8D2"/>
              </a:gs>
              <a:gs pos="100000">
                <a:srgbClr val="FFFF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gn="ctr"/>
            <a:endParaRPr lang="en-US" altLang="en-US" sz="1200" b="1">
              <a:latin typeface="Verdana" pitchFamily="34" charset="0"/>
            </a:endParaRPr>
          </a:p>
        </p:txBody>
      </p:sp>
      <p:sp>
        <p:nvSpPr>
          <p:cNvPr id="1031" name="Rectangle 7"/>
          <p:cNvSpPr>
            <a:spLocks noChangeArrowheads="1"/>
          </p:cNvSpPr>
          <p:nvPr/>
        </p:nvSpPr>
        <p:spPr bwMode="auto">
          <a:xfrm>
            <a:off x="0" y="0"/>
            <a:ext cx="9144000" cy="12160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381000" y="2057400"/>
            <a:ext cx="7086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D052D65-D59A-4F55-B2A3-AD9342FB77B2}" type="slidenum">
              <a:rPr lang="en-US" altLang="en-US"/>
              <a:pPr/>
              <a:t>‹#›</a:t>
            </a:fld>
            <a:endParaRPr lang="en-US" altLang="en-US"/>
          </a:p>
        </p:txBody>
      </p:sp>
      <p:pic>
        <p:nvPicPr>
          <p:cNvPr id="1035" name="Picture 11" descr="nps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7850" y="357188"/>
            <a:ext cx="4600575" cy="44767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ps02a"/>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13688" y="1239838"/>
            <a:ext cx="1095375"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AH_small_flat_4C.gif                                           00000013London                         B5C1A46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051800" y="127000"/>
            <a:ext cx="787400" cy="1016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8" r:id="rId12"/>
  </p:sldLayoutIdLst>
  <p:txStyles>
    <p:titleStyle>
      <a:lvl1pPr algn="l" rtl="0" eaLnBrk="1" fontAlgn="base" hangingPunct="1">
        <a:spcBef>
          <a:spcPct val="0"/>
        </a:spcBef>
        <a:spcAft>
          <a:spcPct val="0"/>
        </a:spcAft>
        <a:defRPr sz="3200" b="1">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Verdana" pitchFamily="34" charset="0"/>
        </a:defRPr>
      </a:lvl2pPr>
      <a:lvl3pPr algn="l" rtl="0" eaLnBrk="1" fontAlgn="base" hangingPunct="1">
        <a:spcBef>
          <a:spcPct val="0"/>
        </a:spcBef>
        <a:spcAft>
          <a:spcPct val="0"/>
        </a:spcAft>
        <a:defRPr sz="3200" b="1">
          <a:solidFill>
            <a:schemeClr val="tx1"/>
          </a:solidFill>
          <a:latin typeface="Verdana" pitchFamily="34" charset="0"/>
        </a:defRPr>
      </a:lvl3pPr>
      <a:lvl4pPr algn="l" rtl="0" eaLnBrk="1" fontAlgn="base" hangingPunct="1">
        <a:spcBef>
          <a:spcPct val="0"/>
        </a:spcBef>
        <a:spcAft>
          <a:spcPct val="0"/>
        </a:spcAft>
        <a:defRPr sz="3200" b="1">
          <a:solidFill>
            <a:schemeClr val="tx1"/>
          </a:solidFill>
          <a:latin typeface="Verdana" pitchFamily="34" charset="0"/>
        </a:defRPr>
      </a:lvl4pPr>
      <a:lvl5pPr algn="l" rtl="0" eaLnBrk="1" fontAlgn="base" hangingPunct="1">
        <a:spcBef>
          <a:spcPct val="0"/>
        </a:spcBef>
        <a:spcAft>
          <a:spcPct val="0"/>
        </a:spcAft>
        <a:defRPr sz="3200" b="1">
          <a:solidFill>
            <a:schemeClr val="tx1"/>
          </a:solidFill>
          <a:latin typeface="Verdana" pitchFamily="34" charset="0"/>
        </a:defRPr>
      </a:lvl5pPr>
      <a:lvl6pPr marL="457200" algn="l" rtl="0" eaLnBrk="1" fontAlgn="base" hangingPunct="1">
        <a:spcBef>
          <a:spcPct val="0"/>
        </a:spcBef>
        <a:spcAft>
          <a:spcPct val="0"/>
        </a:spcAft>
        <a:defRPr sz="3200" b="1">
          <a:solidFill>
            <a:schemeClr val="tx1"/>
          </a:solidFill>
          <a:latin typeface="Verdana" pitchFamily="34" charset="0"/>
        </a:defRPr>
      </a:lvl6pPr>
      <a:lvl7pPr marL="914400" algn="l" rtl="0" eaLnBrk="1" fontAlgn="base" hangingPunct="1">
        <a:spcBef>
          <a:spcPct val="0"/>
        </a:spcBef>
        <a:spcAft>
          <a:spcPct val="0"/>
        </a:spcAft>
        <a:defRPr sz="3200" b="1">
          <a:solidFill>
            <a:schemeClr val="tx1"/>
          </a:solidFill>
          <a:latin typeface="Verdana" pitchFamily="34" charset="0"/>
        </a:defRPr>
      </a:lvl7pPr>
      <a:lvl8pPr marL="1371600" algn="l" rtl="0" eaLnBrk="1" fontAlgn="base" hangingPunct="1">
        <a:spcBef>
          <a:spcPct val="0"/>
        </a:spcBef>
        <a:spcAft>
          <a:spcPct val="0"/>
        </a:spcAft>
        <a:defRPr sz="3200" b="1">
          <a:solidFill>
            <a:schemeClr val="tx1"/>
          </a:solidFill>
          <a:latin typeface="Verdana" pitchFamily="34" charset="0"/>
        </a:defRPr>
      </a:lvl8pPr>
      <a:lvl9pPr marL="1828800" algn="l" rtl="0" eaLnBrk="1" fontAlgn="base" hangingPunct="1">
        <a:spcBef>
          <a:spcPct val="0"/>
        </a:spcBef>
        <a:spcAft>
          <a:spcPct val="0"/>
        </a:spcAft>
        <a:defRPr sz="3200" b="1">
          <a:solidFill>
            <a:schemeClr val="tx1"/>
          </a:solidFill>
          <a:latin typeface="Verdan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02" y="2554846"/>
            <a:ext cx="8229600" cy="3021706"/>
          </a:xfrm>
        </p:spPr>
        <p:txBody>
          <a:bodyPr/>
          <a:lstStyle/>
          <a:p>
            <a:pPr algn="ctr"/>
            <a:r>
              <a:rPr lang="en-US" dirty="0" smtClean="0">
                <a:latin typeface="+mn-lt"/>
              </a:rPr>
              <a:t>Hawaii National Park </a:t>
            </a:r>
            <a:r>
              <a:rPr lang="en-US" i="1" dirty="0" smtClean="0">
                <a:latin typeface="+mn-lt"/>
              </a:rPr>
              <a:t>transitions</a:t>
            </a:r>
            <a:r>
              <a:rPr lang="en-US" dirty="0" smtClean="0">
                <a:latin typeface="+mn-lt"/>
              </a:rPr>
              <a:t> to</a:t>
            </a:r>
            <a:br>
              <a:rPr lang="en-US" dirty="0" smtClean="0">
                <a:latin typeface="+mn-lt"/>
              </a:rPr>
            </a:br>
            <a:r>
              <a:rPr lang="en-US" dirty="0" smtClean="0">
                <a:latin typeface="+mn-lt"/>
              </a:rPr>
              <a:t>Hawai</a:t>
            </a:r>
            <a:r>
              <a:rPr lang="en-US" dirty="0" smtClean="0">
                <a:latin typeface="Times New Roman" panose="02020603050405020304" pitchFamily="18" charset="0"/>
                <a:cs typeface="Times New Roman" panose="02020603050405020304" pitchFamily="18" charset="0"/>
              </a:rPr>
              <a:t>‘</a:t>
            </a:r>
            <a:r>
              <a:rPr lang="en-US" dirty="0" smtClean="0">
                <a:latin typeface="+mn-lt"/>
              </a:rPr>
              <a:t>i Volcanoes National Park</a:t>
            </a:r>
            <a:br>
              <a:rPr lang="en-US" dirty="0" smtClean="0">
                <a:latin typeface="+mn-lt"/>
              </a:rPr>
            </a:br>
            <a:r>
              <a:rPr lang="en-US" dirty="0" smtClean="0">
                <a:latin typeface="+mn-lt"/>
              </a:rPr>
              <a:t>1916 </a:t>
            </a:r>
            <a:r>
              <a:rPr lang="en-US" dirty="0" smtClean="0">
                <a:latin typeface="+mn-lt"/>
              </a:rPr>
              <a:t>– 2018</a:t>
            </a:r>
            <a:br>
              <a:rPr lang="en-US" dirty="0" smtClean="0">
                <a:latin typeface="+mn-lt"/>
              </a:rPr>
            </a:br>
            <a:r>
              <a:rPr lang="en-US" dirty="0">
                <a:latin typeface="+mn-lt"/>
              </a:rPr>
              <a:t/>
            </a:r>
            <a:br>
              <a:rPr lang="en-US" dirty="0">
                <a:latin typeface="+mn-lt"/>
              </a:rPr>
            </a:br>
            <a:r>
              <a:rPr lang="en-US" dirty="0" smtClean="0">
                <a:latin typeface="+mn-lt"/>
              </a:rPr>
              <a:t>but first…. Public interest is necessary</a:t>
            </a:r>
            <a:r>
              <a:rPr lang="en-US" dirty="0" smtClean="0">
                <a:latin typeface="+mn-lt"/>
              </a:rPr>
              <a:t/>
            </a:r>
            <a:br>
              <a:rPr lang="en-US" dirty="0" smtClean="0">
                <a:latin typeface="+mn-lt"/>
              </a:rPr>
            </a:br>
            <a:r>
              <a:rPr lang="en-US" dirty="0">
                <a:latin typeface="+mn-lt"/>
              </a:rPr>
              <a:t/>
            </a:r>
            <a:br>
              <a:rPr lang="en-US" dirty="0">
                <a:latin typeface="+mn-lt"/>
              </a:rPr>
            </a:br>
            <a:r>
              <a:rPr lang="en-US" dirty="0">
                <a:latin typeface="+mn-lt"/>
              </a:rPr>
              <a:t/>
            </a:r>
            <a:br>
              <a:rPr lang="en-US" dirty="0">
                <a:latin typeface="+mn-lt"/>
              </a:rPr>
            </a:br>
            <a:endParaRPr lang="en-US" dirty="0">
              <a:latin typeface="+mn-lt"/>
            </a:endParaRPr>
          </a:p>
        </p:txBody>
      </p:sp>
    </p:spTree>
    <p:extLst>
      <p:ext uri="{BB962C8B-B14F-4D97-AF65-F5344CB8AC3E}">
        <p14:creationId xmlns:p14="http://schemas.microsoft.com/office/powerpoint/2010/main" val="631364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380" y="1021613"/>
            <a:ext cx="8229600" cy="1143000"/>
          </a:xfrm>
        </p:spPr>
        <p:txBody>
          <a:bodyPr/>
          <a:lstStyle/>
          <a:p>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NPS </a:t>
            </a:r>
            <a:r>
              <a:rPr lang="en-US" dirty="0">
                <a:latin typeface="Times New Roman" panose="02020603050405020304" pitchFamily="18" charset="0"/>
                <a:cs typeface="Times New Roman" panose="02020603050405020304" pitchFamily="18" charset="0"/>
              </a:rPr>
              <a:t>Organic Act – August 25, 1916</a:t>
            </a:r>
            <a:endParaRPr lang="en-US" dirty="0"/>
          </a:p>
        </p:txBody>
      </p:sp>
      <p:sp>
        <p:nvSpPr>
          <p:cNvPr id="3" name="Content Placeholder 2"/>
          <p:cNvSpPr>
            <a:spLocks noGrp="1"/>
          </p:cNvSpPr>
          <p:nvPr>
            <p:ph idx="1"/>
          </p:nvPr>
        </p:nvSpPr>
        <p:spPr>
          <a:xfrm>
            <a:off x="355242" y="2438400"/>
            <a:ext cx="7086600" cy="4419600"/>
          </a:xfrm>
        </p:spPr>
        <p:txBody>
          <a:bodyPr/>
          <a:lstStyle/>
          <a:p>
            <a:pPr marL="0" indent="0">
              <a:buNone/>
            </a:pPr>
            <a:r>
              <a:rPr lang="en-US" dirty="0">
                <a:latin typeface="Times New Roman" panose="02020603050405020304" pitchFamily="18" charset="0"/>
                <a:cs typeface="Times New Roman" panose="02020603050405020304" pitchFamily="18" charset="0"/>
              </a:rPr>
              <a:t>"....t</a:t>
            </a:r>
            <a:r>
              <a:rPr lang="en-US" i="1" dirty="0">
                <a:latin typeface="Times New Roman" panose="02020603050405020304" pitchFamily="18" charset="0"/>
                <a:cs typeface="Times New Roman" panose="02020603050405020304" pitchFamily="18" charset="0"/>
              </a:rPr>
              <a:t>o conserve the scenery and the natural and historic objects and the wild life therein and to provide for the enjoyment of the same in such manner and by such means as will leave them unimpaired for the enjoyment of future generations</a:t>
            </a:r>
            <a:r>
              <a:rPr lang="en-US" i="1" dirty="0"/>
              <a:t>."</a:t>
            </a:r>
            <a:r>
              <a:rPr lang="en-US" dirty="0"/>
              <a:t> </a:t>
            </a:r>
          </a:p>
          <a:p>
            <a:endParaRPr lang="en-US" dirty="0"/>
          </a:p>
        </p:txBody>
      </p:sp>
    </p:spTree>
    <p:extLst>
      <p:ext uri="{BB962C8B-B14F-4D97-AF65-F5344CB8AC3E}">
        <p14:creationId xmlns:p14="http://schemas.microsoft.com/office/powerpoint/2010/main" val="12172263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060" y="1382220"/>
            <a:ext cx="7513748" cy="1452094"/>
          </a:xfrm>
        </p:spPr>
        <p:txBody>
          <a:bodyPr/>
          <a:lstStyle/>
          <a:p>
            <a:pPr algn="ctr"/>
            <a:r>
              <a:rPr lang="en-US" dirty="0">
                <a:latin typeface="Times New Roman" panose="02020603050405020304" pitchFamily="18" charset="0"/>
                <a:cs typeface="Times New Roman" panose="02020603050405020304" pitchFamily="18" charset="0"/>
              </a:rPr>
              <a:t>Acquisition of Land at Hawai‘i Volcanoes National </a:t>
            </a:r>
            <a:r>
              <a:rPr lang="en-US" dirty="0" smtClean="0">
                <a:latin typeface="Times New Roman" panose="02020603050405020304" pitchFamily="18" charset="0"/>
                <a:cs typeface="Times New Roman" panose="02020603050405020304" pitchFamily="18" charset="0"/>
              </a:rPr>
              <a:t>Park Requires: </a:t>
            </a:r>
            <a:br>
              <a:rPr lang="en-US" dirty="0" smtClean="0">
                <a:latin typeface="Times New Roman" panose="02020603050405020304" pitchFamily="18" charset="0"/>
                <a:cs typeface="Times New Roman" panose="02020603050405020304" pitchFamily="18" charset="0"/>
              </a:rPr>
            </a:br>
            <a:r>
              <a:rPr lang="en-US" i="1" dirty="0" smtClean="0">
                <a:latin typeface="Times New Roman" panose="02020603050405020304" pitchFamily="18" charset="0"/>
                <a:cs typeface="Times New Roman" panose="02020603050405020304" pitchFamily="18" charset="0"/>
              </a:rPr>
              <a:t>An </a:t>
            </a:r>
            <a:r>
              <a:rPr lang="en-US" i="1" dirty="0" smtClean="0">
                <a:latin typeface="Times New Roman" panose="02020603050405020304" pitchFamily="18" charset="0"/>
                <a:cs typeface="Times New Roman" panose="02020603050405020304" pitchFamily="18" charset="0"/>
              </a:rPr>
              <a:t>Act of Congress</a:t>
            </a:r>
            <a:endParaRPr lang="en-US" i="1" dirty="0"/>
          </a:p>
        </p:txBody>
      </p:sp>
      <p:sp>
        <p:nvSpPr>
          <p:cNvPr id="3" name="Content Placeholder 2"/>
          <p:cNvSpPr>
            <a:spLocks noGrp="1"/>
          </p:cNvSpPr>
          <p:nvPr>
            <p:ph idx="1"/>
          </p:nvPr>
        </p:nvSpPr>
        <p:spPr>
          <a:xfrm>
            <a:off x="375634" y="3632804"/>
            <a:ext cx="7086600" cy="2729360"/>
          </a:xfrm>
        </p:spPr>
        <p:txBody>
          <a:bodyPr/>
          <a:lstStyle/>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latin typeface="Times New Roman" panose="02020603050405020304" pitchFamily="18" charset="0"/>
                <a:cs typeface="Times New Roman" panose="02020603050405020304" pitchFamily="18" charset="0"/>
              </a:rPr>
              <a:t>Act of 1920: Authorized the governor of the Territory of Hawai‘i to acquire privately owned lands and rights-of-way within the boundaries of Hawaii National Park.</a:t>
            </a:r>
          </a:p>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latin typeface="Times New Roman" panose="02020603050405020304" pitchFamily="18" charset="0"/>
                <a:cs typeface="Times New Roman" panose="02020603050405020304" pitchFamily="18" charset="0"/>
              </a:rPr>
              <a:t>Act of 1922: Added additional lands to the park, specifically those lands of the </a:t>
            </a:r>
            <a:r>
              <a:rPr lang="en-US" sz="2000" kern="1200" dirty="0" err="1">
                <a:solidFill>
                  <a:prstClr val="black"/>
                </a:solidFill>
                <a:latin typeface="Times New Roman" panose="02020603050405020304" pitchFamily="18" charset="0"/>
                <a:cs typeface="Times New Roman" panose="02020603050405020304" pitchFamily="18" charset="0"/>
              </a:rPr>
              <a:t>Ka‘ū</a:t>
            </a:r>
            <a:r>
              <a:rPr lang="en-US" sz="2000" kern="1200" dirty="0">
                <a:solidFill>
                  <a:prstClr val="black"/>
                </a:solidFill>
                <a:latin typeface="Times New Roman" panose="02020603050405020304" pitchFamily="18" charset="0"/>
                <a:cs typeface="Times New Roman" panose="02020603050405020304" pitchFamily="18" charset="0"/>
              </a:rPr>
              <a:t> Desert and </a:t>
            </a:r>
            <a:r>
              <a:rPr lang="en-US" sz="2000" kern="1200" dirty="0" err="1">
                <a:solidFill>
                  <a:prstClr val="black"/>
                </a:solidFill>
                <a:latin typeface="Times New Roman" panose="02020603050405020304" pitchFamily="18" charset="0"/>
                <a:cs typeface="Times New Roman" panose="02020603050405020304" pitchFamily="18" charset="0"/>
              </a:rPr>
              <a:t>Kapāpala</a:t>
            </a:r>
            <a:r>
              <a:rPr lang="en-US" sz="2000" kern="1200" dirty="0">
                <a:solidFill>
                  <a:prstClr val="black"/>
                </a:solidFill>
                <a:latin typeface="Times New Roman" panose="02020603050405020304" pitchFamily="18" charset="0"/>
                <a:cs typeface="Times New Roman" panose="02020603050405020304" pitchFamily="18" charset="0"/>
              </a:rPr>
              <a:t>.</a:t>
            </a:r>
          </a:p>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latin typeface="Times New Roman" panose="02020603050405020304" pitchFamily="18" charset="0"/>
                <a:cs typeface="Times New Roman" panose="02020603050405020304" pitchFamily="18" charset="0"/>
              </a:rPr>
              <a:t>Act of 1928: Modified the park boundary on the Island of Hawai‘i.</a:t>
            </a:r>
          </a:p>
          <a:p>
            <a:endParaRPr lang="en-US" dirty="0"/>
          </a:p>
        </p:txBody>
      </p:sp>
    </p:spTree>
    <p:extLst>
      <p:ext uri="{BB962C8B-B14F-4D97-AF65-F5344CB8AC3E}">
        <p14:creationId xmlns:p14="http://schemas.microsoft.com/office/powerpoint/2010/main" val="21310816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349" y="1420858"/>
            <a:ext cx="7656490" cy="1143000"/>
          </a:xfrm>
        </p:spPr>
        <p:txBody>
          <a:bodyPr/>
          <a:lstStyle/>
          <a:p>
            <a:r>
              <a:rPr lang="en-US" dirty="0" smtClean="0">
                <a:latin typeface="Times New Roman" panose="02020603050405020304" pitchFamily="18" charset="0"/>
                <a:cs typeface="Times New Roman" panose="02020603050405020304" pitchFamily="18" charset="0"/>
              </a:rPr>
              <a:t>Hawai‘i </a:t>
            </a:r>
            <a:r>
              <a:rPr lang="en-US" dirty="0">
                <a:latin typeface="Times New Roman" panose="02020603050405020304" pitchFamily="18" charset="0"/>
                <a:cs typeface="Times New Roman" panose="02020603050405020304" pitchFamily="18" charset="0"/>
              </a:rPr>
              <a:t>Volcanoes National </a:t>
            </a:r>
            <a:r>
              <a:rPr lang="en-US" dirty="0" smtClean="0">
                <a:latin typeface="Times New Roman" panose="02020603050405020304" pitchFamily="18" charset="0"/>
                <a:cs typeface="Times New Roman" panose="02020603050405020304" pitchFamily="18" charset="0"/>
              </a:rPr>
              <a:t>Park </a:t>
            </a:r>
            <a:r>
              <a:rPr lang="en-US" dirty="0" smtClean="0">
                <a:latin typeface="Times New Roman" panose="02020603050405020304" pitchFamily="18" charset="0"/>
                <a:cs typeface="Times New Roman" panose="02020603050405020304" pitchFamily="18" charset="0"/>
              </a:rPr>
              <a:t>Expands:</a:t>
            </a:r>
            <a:endParaRPr lang="en-US" i="1" dirty="0"/>
          </a:p>
        </p:txBody>
      </p:sp>
      <p:sp>
        <p:nvSpPr>
          <p:cNvPr id="3" name="Content Placeholder 2"/>
          <p:cNvSpPr>
            <a:spLocks noGrp="1"/>
          </p:cNvSpPr>
          <p:nvPr>
            <p:ph idx="1"/>
          </p:nvPr>
        </p:nvSpPr>
        <p:spPr>
          <a:xfrm>
            <a:off x="239332" y="2933164"/>
            <a:ext cx="7086600" cy="4419600"/>
          </a:xfrm>
        </p:spPr>
        <p:txBody>
          <a:bodyPr/>
          <a:lstStyle/>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rPr>
              <a:t>Act of 1930: Stated that the United States had sole and exclusive jurisdiction over </a:t>
            </a:r>
            <a:r>
              <a:rPr lang="en-US" sz="2000" kern="1200" dirty="0" smtClean="0">
                <a:solidFill>
                  <a:prstClr val="black"/>
                </a:solidFill>
              </a:rPr>
              <a:t>Hawai</a:t>
            </a:r>
            <a:r>
              <a:rPr lang="en-US" sz="2000" kern="1200" dirty="0" smtClean="0">
                <a:solidFill>
                  <a:prstClr val="black"/>
                </a:solidFill>
                <a:cs typeface="Times New Roman" panose="02020603050405020304" pitchFamily="18" charset="0"/>
              </a:rPr>
              <a:t>‘i</a:t>
            </a:r>
            <a:r>
              <a:rPr lang="en-US" sz="2000" kern="1200" dirty="0" smtClean="0">
                <a:solidFill>
                  <a:prstClr val="black"/>
                </a:solidFill>
              </a:rPr>
              <a:t> </a:t>
            </a:r>
            <a:r>
              <a:rPr lang="en-US" sz="2000" kern="1200" dirty="0">
                <a:solidFill>
                  <a:prstClr val="black"/>
                </a:solidFill>
              </a:rPr>
              <a:t>National Park and further defined the purpose of the park and the </a:t>
            </a:r>
            <a:r>
              <a:rPr lang="en-US" sz="2000" kern="1200" dirty="0" smtClean="0">
                <a:solidFill>
                  <a:prstClr val="black"/>
                </a:solidFill>
              </a:rPr>
              <a:t>activities.</a:t>
            </a:r>
            <a:endParaRPr lang="en-US" sz="2000" kern="1200" dirty="0">
              <a:solidFill>
                <a:prstClr val="black"/>
              </a:solidFill>
            </a:endParaRPr>
          </a:p>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rPr>
              <a:t>Act of 1959: Formed part of the legislation for the admission of Hawai‘i to the Union, approved March 18, 1959.</a:t>
            </a:r>
          </a:p>
          <a:p>
            <a:pPr marL="228600" lvl="0" indent="-228600" fontAlgn="auto">
              <a:lnSpc>
                <a:spcPct val="90000"/>
              </a:lnSpc>
              <a:spcBef>
                <a:spcPts val="1000"/>
              </a:spcBef>
              <a:spcAft>
                <a:spcPts val="0"/>
              </a:spcAft>
              <a:buFont typeface="Arial" panose="020B0604020202020204" pitchFamily="34" charset="0"/>
              <a:buChar char="•"/>
            </a:pPr>
            <a:r>
              <a:rPr lang="en-US" sz="2000" kern="1200" dirty="0">
                <a:solidFill>
                  <a:prstClr val="black"/>
                </a:solidFill>
              </a:rPr>
              <a:t>Act of 1961: Separated the parks on Maui and Hawai‘i, officially establishing the park on the Island of Hawai‘i as “Hawai‘i Volcanoes National Park</a:t>
            </a:r>
            <a:r>
              <a:rPr lang="en-US" sz="2000" kern="1200" dirty="0" smtClean="0">
                <a:solidFill>
                  <a:prstClr val="black"/>
                </a:solidFill>
              </a:rPr>
              <a:t>.”</a:t>
            </a:r>
            <a:endParaRPr lang="en-US" sz="2000" kern="1200" dirty="0">
              <a:solidFill>
                <a:prstClr val="black"/>
              </a:solidFill>
            </a:endParaRPr>
          </a:p>
        </p:txBody>
      </p:sp>
    </p:spTree>
    <p:extLst>
      <p:ext uri="{BB962C8B-B14F-4D97-AF65-F5344CB8AC3E}">
        <p14:creationId xmlns:p14="http://schemas.microsoft.com/office/powerpoint/2010/main" val="1364263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89" y="1313645"/>
            <a:ext cx="8229600" cy="1143000"/>
          </a:xfrm>
        </p:spPr>
        <p:txBody>
          <a:bodyPr/>
          <a:lstStyle/>
          <a:p>
            <a:r>
              <a:rPr lang="en-US" dirty="0" smtClean="0">
                <a:latin typeface="Times New Roman" panose="02020603050405020304" pitchFamily="18" charset="0"/>
                <a:cs typeface="Times New Roman" panose="02020603050405020304" pitchFamily="18" charset="0"/>
              </a:rPr>
              <a:t>Expansion of Hawai‘i </a:t>
            </a:r>
            <a:r>
              <a:rPr lang="en-US" dirty="0">
                <a:latin typeface="Times New Roman" panose="02020603050405020304" pitchFamily="18" charset="0"/>
                <a:cs typeface="Times New Roman" panose="02020603050405020304" pitchFamily="18" charset="0"/>
              </a:rPr>
              <a:t>Volcanoes National </a:t>
            </a:r>
            <a:r>
              <a:rPr lang="en-US" dirty="0" smtClean="0">
                <a:latin typeface="Times New Roman" panose="02020603050405020304" pitchFamily="18" charset="0"/>
                <a:cs typeface="Times New Roman" panose="02020603050405020304" pitchFamily="18" charset="0"/>
              </a:rPr>
              <a:t>Park continues:</a:t>
            </a:r>
            <a:endParaRPr lang="en-US" i="1" dirty="0"/>
          </a:p>
        </p:txBody>
      </p:sp>
      <p:sp>
        <p:nvSpPr>
          <p:cNvPr id="3" name="Content Placeholder 2"/>
          <p:cNvSpPr>
            <a:spLocks noGrp="1"/>
          </p:cNvSpPr>
          <p:nvPr>
            <p:ph idx="1"/>
          </p:nvPr>
        </p:nvSpPr>
        <p:spPr>
          <a:xfrm>
            <a:off x="265090" y="2946042"/>
            <a:ext cx="7500871" cy="2038082"/>
          </a:xfrm>
        </p:spPr>
        <p:txBody>
          <a:bodyPr/>
          <a:lstStyle/>
          <a:p>
            <a:pPr marL="228600" lvl="0" indent="-228600" fontAlgn="auto">
              <a:lnSpc>
                <a:spcPct val="90000"/>
              </a:lnSpc>
              <a:spcBef>
                <a:spcPts val="1000"/>
              </a:spcBef>
              <a:spcAft>
                <a:spcPts val="0"/>
              </a:spcAft>
              <a:buFont typeface="Arial" panose="020B0604020202020204" pitchFamily="34" charset="0"/>
              <a:buChar char="•"/>
            </a:pPr>
            <a:r>
              <a:rPr lang="en-US" sz="2400" kern="1200" dirty="0">
                <a:solidFill>
                  <a:prstClr val="black"/>
                </a:solidFill>
              </a:rPr>
              <a:t>Act of 1978: Added 269 acres to </a:t>
            </a:r>
            <a:r>
              <a:rPr lang="en-US" sz="2400" kern="1200" dirty="0" smtClean="0">
                <a:solidFill>
                  <a:prstClr val="black"/>
                </a:solidFill>
              </a:rPr>
              <a:t>Hawai</a:t>
            </a:r>
            <a:r>
              <a:rPr lang="en-US" sz="2400" kern="1200" dirty="0" smtClean="0">
                <a:solidFill>
                  <a:prstClr val="black"/>
                </a:solidFill>
                <a:cs typeface="Times New Roman" panose="02020603050405020304" pitchFamily="18" charset="0"/>
              </a:rPr>
              <a:t>‘</a:t>
            </a:r>
            <a:r>
              <a:rPr lang="en-US" sz="2400" kern="1200" dirty="0" smtClean="0">
                <a:solidFill>
                  <a:prstClr val="black"/>
                </a:solidFill>
              </a:rPr>
              <a:t>i </a:t>
            </a:r>
            <a:r>
              <a:rPr lang="en-US" sz="2400" kern="1200" dirty="0">
                <a:solidFill>
                  <a:prstClr val="black"/>
                </a:solidFill>
              </a:rPr>
              <a:t>Volcanoes National Park</a:t>
            </a:r>
            <a:r>
              <a:rPr lang="en-US" sz="2400" kern="1200" dirty="0" smtClean="0">
                <a:solidFill>
                  <a:prstClr val="black"/>
                </a:solidFill>
              </a:rPr>
              <a:t>. (</a:t>
            </a:r>
            <a:r>
              <a:rPr lang="en-US" sz="2400" kern="1200" dirty="0" err="1" smtClean="0">
                <a:solidFill>
                  <a:prstClr val="black"/>
                </a:solidFill>
              </a:rPr>
              <a:t>Ola</a:t>
            </a:r>
            <a:r>
              <a:rPr lang="en-US" sz="2400" kern="1200" dirty="0" err="1" smtClean="0">
                <a:solidFill>
                  <a:prstClr val="black"/>
                </a:solidFill>
                <a:latin typeface="Times New Roman" panose="02020603050405020304" pitchFamily="18" charset="0"/>
                <a:cs typeface="Times New Roman" panose="02020603050405020304" pitchFamily="18" charset="0"/>
              </a:rPr>
              <a:t>‘</a:t>
            </a:r>
            <a:r>
              <a:rPr lang="en-US" sz="2400" kern="1200" dirty="0" err="1" smtClean="0">
                <a:solidFill>
                  <a:prstClr val="black"/>
                </a:solidFill>
              </a:rPr>
              <a:t>a</a:t>
            </a:r>
            <a:r>
              <a:rPr lang="en-US" sz="2400" kern="1200" dirty="0" smtClean="0">
                <a:solidFill>
                  <a:prstClr val="black"/>
                </a:solidFill>
              </a:rPr>
              <a:t> Tract</a:t>
            </a:r>
            <a:r>
              <a:rPr lang="en-US" sz="2400" kern="1200" dirty="0">
                <a:solidFill>
                  <a:prstClr val="black"/>
                </a:solidFill>
              </a:rPr>
              <a:t> </a:t>
            </a:r>
            <a:r>
              <a:rPr lang="en-US" sz="2400" kern="1200" dirty="0" smtClean="0">
                <a:solidFill>
                  <a:prstClr val="black"/>
                </a:solidFill>
              </a:rPr>
              <a:t>as Wilderness)</a:t>
            </a:r>
            <a:endParaRPr lang="en-US" sz="2400" kern="1200" dirty="0">
              <a:solidFill>
                <a:prstClr val="black"/>
              </a:solidFill>
            </a:endParaRPr>
          </a:p>
          <a:p>
            <a:pPr marL="228600" lvl="0" indent="-228600" fontAlgn="auto">
              <a:lnSpc>
                <a:spcPct val="90000"/>
              </a:lnSpc>
              <a:spcBef>
                <a:spcPts val="1000"/>
              </a:spcBef>
              <a:spcAft>
                <a:spcPts val="0"/>
              </a:spcAft>
              <a:buFont typeface="Arial" panose="020B0604020202020204" pitchFamily="34" charset="0"/>
              <a:buChar char="•"/>
            </a:pPr>
            <a:r>
              <a:rPr lang="en-US" sz="2400" kern="1200" dirty="0">
                <a:solidFill>
                  <a:prstClr val="black"/>
                </a:solidFill>
              </a:rPr>
              <a:t>Act of 2000: Eliminated restrictions on the acquisition of certain lands contiguous to </a:t>
            </a:r>
            <a:r>
              <a:rPr lang="en-US" sz="2400" kern="1200" dirty="0" smtClean="0">
                <a:solidFill>
                  <a:prstClr val="black"/>
                </a:solidFill>
              </a:rPr>
              <a:t>Hawai</a:t>
            </a:r>
            <a:r>
              <a:rPr lang="en-US" sz="2400" kern="1200" dirty="0" smtClean="0">
                <a:solidFill>
                  <a:prstClr val="black"/>
                </a:solidFill>
                <a:cs typeface="Times New Roman" panose="02020603050405020304" pitchFamily="18" charset="0"/>
              </a:rPr>
              <a:t>‘</a:t>
            </a:r>
            <a:r>
              <a:rPr lang="en-US" sz="2400" kern="1200" dirty="0" smtClean="0">
                <a:solidFill>
                  <a:prstClr val="black"/>
                </a:solidFill>
              </a:rPr>
              <a:t>i </a:t>
            </a:r>
            <a:r>
              <a:rPr lang="en-US" sz="2400" kern="1200" dirty="0">
                <a:solidFill>
                  <a:prstClr val="black"/>
                </a:solidFill>
              </a:rPr>
              <a:t>Volcanoes National Park</a:t>
            </a:r>
            <a:r>
              <a:rPr lang="en-US" sz="2400" kern="1200" dirty="0" smtClean="0">
                <a:solidFill>
                  <a:prstClr val="black"/>
                </a:solidFill>
              </a:rPr>
              <a:t>.</a:t>
            </a:r>
            <a:endParaRPr lang="en-US" sz="2400" kern="1200" dirty="0">
              <a:solidFill>
                <a:prstClr val="black"/>
              </a:solidFill>
            </a:endParaRPr>
          </a:p>
        </p:txBody>
      </p:sp>
    </p:spTree>
    <p:extLst>
      <p:ext uri="{BB962C8B-B14F-4D97-AF65-F5344CB8AC3E}">
        <p14:creationId xmlns:p14="http://schemas.microsoft.com/office/powerpoint/2010/main" val="1067544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7" y="1485900"/>
            <a:ext cx="8229600" cy="1143000"/>
          </a:xfrm>
        </p:spPr>
        <p:txBody>
          <a:bodyPr/>
          <a:lstStyle/>
          <a:p>
            <a:r>
              <a:rPr lang="en-US" dirty="0" smtClean="0">
                <a:latin typeface="+mn-lt"/>
              </a:rPr>
              <a:t>With the land </a:t>
            </a:r>
            <a:r>
              <a:rPr lang="en-US" dirty="0" smtClean="0">
                <a:latin typeface="+mn-lt"/>
              </a:rPr>
              <a:t>comes</a:t>
            </a:r>
            <a:r>
              <a:rPr lang="en-US" dirty="0" smtClean="0">
                <a:latin typeface="+mn-lt"/>
              </a:rPr>
              <a:t> </a:t>
            </a:r>
            <a:r>
              <a:rPr lang="en-US" dirty="0" smtClean="0">
                <a:latin typeface="+mn-lt"/>
              </a:rPr>
              <a:t>responsibility: </a:t>
            </a:r>
            <a:endParaRPr lang="en-US" dirty="0">
              <a:latin typeface="+mn-lt"/>
            </a:endParaRPr>
          </a:p>
        </p:txBody>
      </p:sp>
      <p:sp>
        <p:nvSpPr>
          <p:cNvPr id="3" name="Content Placeholder 2"/>
          <p:cNvSpPr>
            <a:spLocks noGrp="1"/>
          </p:cNvSpPr>
          <p:nvPr>
            <p:ph idx="1"/>
          </p:nvPr>
        </p:nvSpPr>
        <p:spPr>
          <a:xfrm>
            <a:off x="393879" y="2628900"/>
            <a:ext cx="7086600" cy="4419600"/>
          </a:xfrm>
        </p:spPr>
        <p:txBody>
          <a:bodyPr/>
          <a:lstStyle/>
          <a:p>
            <a:pPr marL="0" indent="0">
              <a:buNone/>
            </a:pPr>
            <a:r>
              <a:rPr lang="en-US" dirty="0">
                <a:latin typeface="Times New Roman" panose="02020603050405020304" pitchFamily="18" charset="0"/>
                <a:cs typeface="Times New Roman" panose="02020603050405020304" pitchFamily="18" charset="0"/>
              </a:rPr>
              <a:t>"....t</a:t>
            </a:r>
            <a:r>
              <a:rPr lang="en-US" i="1" dirty="0">
                <a:latin typeface="Times New Roman" panose="02020603050405020304" pitchFamily="18" charset="0"/>
                <a:cs typeface="Times New Roman" panose="02020603050405020304" pitchFamily="18" charset="0"/>
              </a:rPr>
              <a:t>o conserve the scenery and the natural and historic objects and the wild life therein and to provide for the enjoyment of the same in such manner and by such means as will leave them unimpaired for the enjoyment of future generations</a:t>
            </a:r>
            <a:r>
              <a:rPr lang="en-US" i="1" dirty="0"/>
              <a:t>."</a:t>
            </a:r>
            <a:r>
              <a:rPr lang="en-US" dirty="0"/>
              <a:t> </a:t>
            </a:r>
          </a:p>
          <a:p>
            <a:endParaRPr lang="en-US" dirty="0"/>
          </a:p>
          <a:p>
            <a:endParaRPr lang="en-US" dirty="0"/>
          </a:p>
        </p:txBody>
      </p:sp>
    </p:spTree>
    <p:extLst>
      <p:ext uri="{BB962C8B-B14F-4D97-AF65-F5344CB8AC3E}">
        <p14:creationId xmlns:p14="http://schemas.microsoft.com/office/powerpoint/2010/main" val="435887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67000" y="1382223"/>
            <a:ext cx="2497138" cy="1476887"/>
          </a:xfrm>
        </p:spPr>
        <p:txBody>
          <a:bodyPr/>
          <a:lstStyle/>
          <a:p>
            <a:pPr marL="0" indent="0" algn="ctr">
              <a:buNone/>
            </a:pPr>
            <a:r>
              <a:rPr lang="en-US" i="1" dirty="0" smtClean="0"/>
              <a:t>Thank you</a:t>
            </a:r>
            <a:endParaRPr lang="en-US"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272" y="1983346"/>
            <a:ext cx="6450232" cy="471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198358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811" y="1780895"/>
            <a:ext cx="5130746" cy="4400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a:xfrm>
            <a:off x="5267557" y="1885096"/>
            <a:ext cx="3415085" cy="3394472"/>
          </a:xfrm>
        </p:spPr>
        <p:txBody>
          <a:bodyPr/>
          <a:lstStyle/>
          <a:p>
            <a:pPr marL="0" indent="0">
              <a:buNone/>
            </a:pPr>
            <a:r>
              <a:rPr lang="en-US" sz="1500" dirty="0">
                <a:latin typeface="Times New Roman" panose="02020603050405020304" pitchFamily="18" charset="0"/>
                <a:cs typeface="Times New Roman" panose="02020603050405020304" pitchFamily="18" charset="0"/>
              </a:rPr>
              <a:t>“Excursion from Honolulu to Kilauea, May 16th to 21st, 1887”  </a:t>
            </a:r>
          </a:p>
          <a:p>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“Design No. 3 hands down to an admiring posterity the individuals of the party who made the above memorable excursion at the above dates, as they appeared on their march to the crater on Wednesday afternoon, May 18th, and at the moment when they came upon the stupendous sight of the volcanic fires.”</a:t>
            </a:r>
          </a:p>
          <a:p>
            <a:endParaRPr lang="en-US" sz="1500" dirty="0">
              <a:latin typeface="Times New Roman" panose="02020603050405020304" pitchFamily="18" charset="0"/>
              <a:cs typeface="Times New Roman" panose="02020603050405020304" pitchFamily="18" charset="0"/>
            </a:endParaRPr>
          </a:p>
          <a:p>
            <a:pPr marL="0" indent="0">
              <a:buNone/>
            </a:pPr>
            <a:r>
              <a:rPr lang="en-US" sz="1500" dirty="0">
                <a:latin typeface="Times New Roman" panose="02020603050405020304" pitchFamily="18" charset="0"/>
                <a:cs typeface="Times New Roman" panose="02020603050405020304" pitchFamily="18" charset="0"/>
              </a:rPr>
              <a:t>HAVO 395.  Volcano House guest register, 1885 to 1891. </a:t>
            </a:r>
          </a:p>
          <a:p>
            <a:endParaRPr lang="en-U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250502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25844" y="1203342"/>
            <a:ext cx="5170489" cy="6686159"/>
          </a:xfrm>
          <a:prstGeom prst="rect">
            <a:avLst/>
          </a:prstGeom>
        </p:spPr>
      </p:pic>
    </p:spTree>
    <p:extLst>
      <p:ext uri="{BB962C8B-B14F-4D97-AF65-F5344CB8AC3E}">
        <p14:creationId xmlns:p14="http://schemas.microsoft.com/office/powerpoint/2010/main" val="2662570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907" y="1275122"/>
            <a:ext cx="2676074" cy="304099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8812" y="1275122"/>
            <a:ext cx="3219718" cy="4869680"/>
          </a:xfrm>
          <a:prstGeom prst="rect">
            <a:avLst/>
          </a:prstGeom>
        </p:spPr>
      </p:pic>
      <p:sp>
        <p:nvSpPr>
          <p:cNvPr id="2" name="TextBox 1"/>
          <p:cNvSpPr txBox="1"/>
          <p:nvPr/>
        </p:nvSpPr>
        <p:spPr>
          <a:xfrm>
            <a:off x="179907" y="6023334"/>
            <a:ext cx="8203842" cy="830997"/>
          </a:xfrm>
          <a:prstGeom prst="rect">
            <a:avLst/>
          </a:prstGeom>
          <a:noFill/>
        </p:spPr>
        <p:txBody>
          <a:bodyPr wrap="square" rtlCol="0">
            <a:spAutoFit/>
          </a:bodyPr>
          <a:lstStyle/>
          <a:p>
            <a:r>
              <a:rPr lang="en-US" dirty="0" err="1" smtClean="0"/>
              <a:t>Lorrin</a:t>
            </a:r>
            <a:r>
              <a:rPr lang="en-US" dirty="0" smtClean="0"/>
              <a:t> Thurston Thomas </a:t>
            </a:r>
            <a:r>
              <a:rPr lang="en-US" dirty="0" err="1" smtClean="0"/>
              <a:t>Jaggar</a:t>
            </a:r>
            <a:r>
              <a:rPr lang="en-US" dirty="0" smtClean="0"/>
              <a:t>, Walter </a:t>
            </a:r>
            <a:r>
              <a:rPr lang="en-US" dirty="0" err="1" smtClean="0"/>
              <a:t>Frear</a:t>
            </a:r>
            <a:r>
              <a:rPr lang="en-US" dirty="0" smtClean="0"/>
              <a:t>, and Jonah </a:t>
            </a:r>
            <a:r>
              <a:rPr lang="en-US" dirty="0" err="1" smtClean="0"/>
              <a:t>Kuhio</a:t>
            </a:r>
            <a:r>
              <a:rPr lang="en-US" dirty="0" smtClean="0"/>
              <a:t> </a:t>
            </a:r>
            <a:r>
              <a:rPr lang="en-US" dirty="0" err="1" smtClean="0"/>
              <a:t>Kalanianaole</a:t>
            </a:r>
            <a:endParaRPr lang="en-US" dirty="0"/>
          </a:p>
        </p:txBody>
      </p:sp>
      <p:pic>
        <p:nvPicPr>
          <p:cNvPr id="9" name="Picture 2" descr="Image result for governor of Hawaii, Frea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2690" y="1425959"/>
            <a:ext cx="2376794" cy="32997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1939355" y="2795618"/>
            <a:ext cx="2594007" cy="3184629"/>
          </a:xfrm>
          <a:prstGeom prst="rect">
            <a:avLst/>
          </a:prstGeom>
        </p:spPr>
      </p:pic>
    </p:spTree>
    <p:extLst>
      <p:ext uri="{BB962C8B-B14F-4D97-AF65-F5344CB8AC3E}">
        <p14:creationId xmlns:p14="http://schemas.microsoft.com/office/powerpoint/2010/main" val="3945090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448" y="1279190"/>
            <a:ext cx="7540581" cy="1143000"/>
          </a:xfrm>
        </p:spPr>
        <p:txBody>
          <a:bodyPr/>
          <a:lstStyle/>
          <a:p>
            <a:r>
              <a:rPr lang="en-US" dirty="0">
                <a:latin typeface="Times New Roman" panose="02020603050405020304" pitchFamily="18" charset="0"/>
                <a:cs typeface="Times New Roman" panose="02020603050405020304" pitchFamily="18" charset="0"/>
              </a:rPr>
              <a:t>HAWAI‘I VOLCANOES NATIONAL PARK ENABLING LEGISLATION</a:t>
            </a:r>
            <a:br>
              <a:rPr lang="en-US" dirty="0">
                <a:latin typeface="Times New Roman" panose="02020603050405020304" pitchFamily="18" charset="0"/>
                <a:cs typeface="Times New Roman" panose="02020603050405020304" pitchFamily="18" charset="0"/>
              </a:rPr>
            </a:br>
            <a:endParaRPr lang="en-US" dirty="0"/>
          </a:p>
        </p:txBody>
      </p:sp>
      <p:sp>
        <p:nvSpPr>
          <p:cNvPr id="8" name="Content Placeholder 2"/>
          <p:cNvSpPr>
            <a:spLocks noGrp="1"/>
          </p:cNvSpPr>
          <p:nvPr>
            <p:ph idx="1"/>
          </p:nvPr>
        </p:nvSpPr>
        <p:spPr>
          <a:xfrm>
            <a:off x="457200" y="2533919"/>
            <a:ext cx="6947079" cy="3995670"/>
          </a:xfrm>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Congress </a:t>
            </a:r>
            <a:r>
              <a:rPr lang="en-US" dirty="0">
                <a:latin typeface="Times New Roman" panose="02020603050405020304" pitchFamily="18" charset="0"/>
                <a:cs typeface="Times New Roman" panose="02020603050405020304" pitchFamily="18" charset="0"/>
              </a:rPr>
              <a:t>established </a:t>
            </a:r>
            <a:r>
              <a:rPr lang="en-US" dirty="0" smtClean="0">
                <a:latin typeface="Times New Roman" panose="02020603050405020304" pitchFamily="18" charset="0"/>
                <a:cs typeface="Times New Roman" panose="02020603050405020304" pitchFamily="18" charset="0"/>
              </a:rPr>
              <a:t>Hawaii </a:t>
            </a:r>
            <a:r>
              <a:rPr lang="en-US" dirty="0">
                <a:latin typeface="Times New Roman" panose="02020603050405020304" pitchFamily="18" charset="0"/>
                <a:cs typeface="Times New Roman" panose="02020603050405020304" pitchFamily="18" charset="0"/>
              </a:rPr>
              <a:t>National Park (later to become Hawai‘i Volcanoes National Park) </a:t>
            </a:r>
            <a:r>
              <a:rPr lang="en-US" dirty="0" smtClean="0">
                <a:latin typeface="Times New Roman" panose="02020603050405020304" pitchFamily="18" charset="0"/>
                <a:cs typeface="Times New Roman" panose="02020603050405020304" pitchFamily="18" charset="0"/>
              </a:rPr>
              <a:t>on August </a:t>
            </a:r>
            <a:r>
              <a:rPr lang="en-US" dirty="0">
                <a:latin typeface="Times New Roman" panose="02020603050405020304" pitchFamily="18" charset="0"/>
                <a:cs typeface="Times New Roman" panose="02020603050405020304" pitchFamily="18" charset="0"/>
              </a:rPr>
              <a:t>1, 1916, declaring:</a:t>
            </a:r>
          </a:p>
          <a:p>
            <a:pPr marL="457200" lvl="1" indent="0">
              <a:buNone/>
            </a:pPr>
            <a:endParaRPr lang="en-US" dirty="0" smtClean="0">
              <a:latin typeface="Times New Roman" panose="02020603050405020304" pitchFamily="18" charset="0"/>
              <a:cs typeface="Times New Roman" panose="02020603050405020304" pitchFamily="18" charset="0"/>
            </a:endParaRPr>
          </a:p>
          <a:p>
            <a:pPr marL="457200" lvl="1" indent="0">
              <a:buNone/>
            </a:pPr>
            <a:r>
              <a:rPr lang="en-US" i="1" dirty="0" smtClean="0">
                <a:latin typeface="Times New Roman" panose="02020603050405020304" pitchFamily="18" charset="0"/>
                <a:cs typeface="Times New Roman" panose="02020603050405020304" pitchFamily="18" charset="0"/>
              </a:rPr>
              <a:t>The </a:t>
            </a:r>
            <a:r>
              <a:rPr lang="en-US" i="1" dirty="0">
                <a:latin typeface="Times New Roman" panose="02020603050405020304" pitchFamily="18" charset="0"/>
                <a:cs typeface="Times New Roman" panose="02020603050405020304" pitchFamily="18" charset="0"/>
              </a:rPr>
              <a:t>tracts of land on the Island of Hawai‘i and the Island of Maui, in the Territory </a:t>
            </a:r>
            <a:r>
              <a:rPr lang="en-US" i="1" dirty="0" smtClean="0">
                <a:latin typeface="Times New Roman" panose="02020603050405020304" pitchFamily="18" charset="0"/>
                <a:cs typeface="Times New Roman" panose="02020603050405020304" pitchFamily="18" charset="0"/>
              </a:rPr>
              <a:t>of Hawai‘i </a:t>
            </a:r>
            <a:r>
              <a:rPr lang="en-US" i="1" dirty="0">
                <a:latin typeface="Times New Roman" panose="02020603050405020304" pitchFamily="18" charset="0"/>
                <a:cs typeface="Times New Roman" panose="02020603050405020304" pitchFamily="18" charset="0"/>
              </a:rPr>
              <a:t>… shall be perpetually dedicated and set apart as a public park or </a:t>
            </a:r>
            <a:r>
              <a:rPr lang="en-US" i="1" dirty="0" smtClean="0">
                <a:latin typeface="Times New Roman" panose="02020603050405020304" pitchFamily="18" charset="0"/>
                <a:cs typeface="Times New Roman" panose="02020603050405020304" pitchFamily="18" charset="0"/>
              </a:rPr>
              <a:t>pleasuring ground </a:t>
            </a:r>
            <a:r>
              <a:rPr lang="en-US" i="1" dirty="0">
                <a:latin typeface="Times New Roman" panose="02020603050405020304" pitchFamily="18" charset="0"/>
                <a:cs typeface="Times New Roman" panose="02020603050405020304" pitchFamily="18" charset="0"/>
              </a:rPr>
              <a:t>for the benefit and enjoyment of the people of the United States … [and </a:t>
            </a:r>
            <a:r>
              <a:rPr lang="en-US" i="1" dirty="0" smtClean="0">
                <a:latin typeface="Times New Roman" panose="02020603050405020304" pitchFamily="18" charset="0"/>
                <a:cs typeface="Times New Roman" panose="02020603050405020304" pitchFamily="18" charset="0"/>
              </a:rPr>
              <a:t>provide for</a:t>
            </a:r>
            <a:r>
              <a:rPr lang="en-US" i="1" dirty="0">
                <a:latin typeface="Times New Roman" panose="02020603050405020304" pitchFamily="18" charset="0"/>
                <a:cs typeface="Times New Roman" panose="02020603050405020304" pitchFamily="18" charset="0"/>
              </a:rPr>
              <a:t>] … the preservation from injury of all timber, birds, mineral deposits, and </a:t>
            </a:r>
            <a:r>
              <a:rPr lang="en-US" i="1" dirty="0" smtClean="0">
                <a:latin typeface="Times New Roman" panose="02020603050405020304" pitchFamily="18" charset="0"/>
                <a:cs typeface="Times New Roman" panose="02020603050405020304" pitchFamily="18" charset="0"/>
              </a:rPr>
              <a:t>natural curiosities </a:t>
            </a:r>
            <a:r>
              <a:rPr lang="en-US" i="1" dirty="0">
                <a:latin typeface="Times New Roman" panose="02020603050405020304" pitchFamily="18" charset="0"/>
                <a:cs typeface="Times New Roman" panose="02020603050405020304" pitchFamily="18" charset="0"/>
              </a:rPr>
              <a:t>or wonders within said park, and their retention in their natural condition </a:t>
            </a:r>
            <a:r>
              <a:rPr lang="en-US" i="1" dirty="0" smtClean="0">
                <a:latin typeface="Times New Roman" panose="02020603050405020304" pitchFamily="18" charset="0"/>
                <a:cs typeface="Times New Roman" panose="02020603050405020304" pitchFamily="18" charset="0"/>
              </a:rPr>
              <a:t>as nearly </a:t>
            </a:r>
            <a:r>
              <a:rPr lang="en-US" i="1" dirty="0">
                <a:latin typeface="Times New Roman" panose="02020603050405020304" pitchFamily="18" charset="0"/>
                <a:cs typeface="Times New Roman" panose="02020603050405020304" pitchFamily="18" charset="0"/>
              </a:rPr>
              <a:t>as possible</a:t>
            </a:r>
            <a:r>
              <a:rPr lang="en-US" i="1"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53894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80316" y="1227853"/>
            <a:ext cx="4953561" cy="5553250"/>
          </a:xfrm>
          <a:prstGeom prst="rect">
            <a:avLst/>
          </a:prstGeom>
        </p:spPr>
      </p:pic>
      <p:sp>
        <p:nvSpPr>
          <p:cNvPr id="2" name="Title 1"/>
          <p:cNvSpPr>
            <a:spLocks noGrp="1"/>
          </p:cNvSpPr>
          <p:nvPr>
            <p:ph type="title"/>
          </p:nvPr>
        </p:nvSpPr>
        <p:spPr>
          <a:xfrm>
            <a:off x="402609" y="1448345"/>
            <a:ext cx="8229600" cy="1143000"/>
          </a:xfrm>
        </p:spPr>
        <p:txBody>
          <a:bodyPr/>
          <a:lstStyle/>
          <a:p>
            <a:r>
              <a:rPr lang="en-US" dirty="0" smtClean="0">
                <a:latin typeface="+mn-lt"/>
              </a:rPr>
              <a:t>The first land to become part of the park.</a:t>
            </a:r>
            <a:endParaRPr lang="en-US" dirty="0">
              <a:latin typeface="+mn-lt"/>
            </a:endParaRPr>
          </a:p>
        </p:txBody>
      </p:sp>
    </p:spTree>
    <p:extLst>
      <p:ext uri="{BB962C8B-B14F-4D97-AF65-F5344CB8AC3E}">
        <p14:creationId xmlns:p14="http://schemas.microsoft.com/office/powerpoint/2010/main" val="1758306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2599" y="1240217"/>
            <a:ext cx="6789079" cy="5431264"/>
          </a:xfrm>
        </p:spPr>
      </p:pic>
      <p:sp>
        <p:nvSpPr>
          <p:cNvPr id="2" name="Title 1"/>
          <p:cNvSpPr>
            <a:spLocks noGrp="1"/>
          </p:cNvSpPr>
          <p:nvPr>
            <p:ph type="title"/>
          </p:nvPr>
        </p:nvSpPr>
        <p:spPr>
          <a:xfrm>
            <a:off x="914400" y="1399905"/>
            <a:ext cx="8229600" cy="1143000"/>
          </a:xfrm>
        </p:spPr>
        <p:txBody>
          <a:bodyPr/>
          <a:lstStyle/>
          <a:p>
            <a:r>
              <a:rPr lang="en-US" dirty="0" smtClean="0">
                <a:latin typeface="+mn-lt"/>
              </a:rPr>
              <a:t>The </a:t>
            </a:r>
            <a:r>
              <a:rPr lang="en-US" dirty="0" smtClean="0">
                <a:latin typeface="+mn-lt"/>
              </a:rPr>
              <a:t>expansion of National Parks:</a:t>
            </a:r>
            <a:endParaRPr lang="en-US" dirty="0">
              <a:latin typeface="+mn-lt"/>
            </a:endParaRPr>
          </a:p>
        </p:txBody>
      </p:sp>
    </p:spTree>
    <p:extLst>
      <p:ext uri="{BB962C8B-B14F-4D97-AF65-F5344CB8AC3E}">
        <p14:creationId xmlns:p14="http://schemas.microsoft.com/office/powerpoint/2010/main" val="1622497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069"/>
            <a:ext cx="8229600" cy="1143000"/>
          </a:xfrm>
        </p:spPr>
        <p:txBody>
          <a:bodyPr/>
          <a:lstStyle/>
          <a:p>
            <a:r>
              <a:rPr lang="en-US" dirty="0">
                <a:latin typeface="Times New Roman" panose="02020603050405020304" pitchFamily="18" charset="0"/>
                <a:cs typeface="Times New Roman" panose="02020603050405020304" pitchFamily="18" charset="0"/>
              </a:rPr>
              <a:t>NPS and the </a:t>
            </a:r>
            <a:r>
              <a:rPr lang="en-US" dirty="0" smtClean="0">
                <a:latin typeface="Times New Roman" panose="02020603050405020304" pitchFamily="18" charset="0"/>
                <a:cs typeface="Times New Roman" panose="02020603050405020304" pitchFamily="18" charset="0"/>
              </a:rPr>
              <a:t>acquisition </a:t>
            </a:r>
            <a:r>
              <a:rPr lang="en-US" dirty="0">
                <a:latin typeface="Times New Roman" panose="02020603050405020304" pitchFamily="18" charset="0"/>
                <a:cs typeface="Times New Roman" panose="02020603050405020304" pitchFamily="18" charset="0"/>
              </a:rPr>
              <a:t>of </a:t>
            </a:r>
            <a:r>
              <a:rPr lang="en-US" dirty="0" smtClean="0">
                <a:latin typeface="Times New Roman" panose="02020603050405020304" pitchFamily="18" charset="0"/>
                <a:cs typeface="Times New Roman" panose="02020603050405020304" pitchFamily="18" charset="0"/>
              </a:rPr>
              <a:t>land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muse meet three </a:t>
            </a:r>
            <a:r>
              <a:rPr lang="en-US" dirty="0">
                <a:latin typeface="Times New Roman" panose="02020603050405020304" pitchFamily="18" charset="0"/>
                <a:cs typeface="Times New Roman" panose="02020603050405020304" pitchFamily="18" charset="0"/>
              </a:rPr>
              <a:t>rules: </a:t>
            </a:r>
            <a:endParaRPr lang="en-US" dirty="0"/>
          </a:p>
        </p:txBody>
      </p:sp>
      <p:sp>
        <p:nvSpPr>
          <p:cNvPr id="3" name="Content Placeholder 2"/>
          <p:cNvSpPr>
            <a:spLocks noGrp="1"/>
          </p:cNvSpPr>
          <p:nvPr>
            <p:ph idx="1"/>
          </p:nvPr>
        </p:nvSpPr>
        <p:spPr>
          <a:xfrm>
            <a:off x="1078605" y="2698712"/>
            <a:ext cx="5631288" cy="3225570"/>
          </a:xfrm>
        </p:spPr>
        <p:txBody>
          <a:bodyPr/>
          <a:lstStyle/>
          <a:p>
            <a:pPr>
              <a:buFont typeface="Arial" panose="020B0604020202020204" pitchFamily="34" charset="0"/>
              <a:buChar char="•"/>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The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National Parks must be maintained unimpaired for the use of future generations; </a:t>
            </a:r>
            <a:endParaRPr lang="en-US" sz="2400" dirty="0"/>
          </a:p>
          <a:p>
            <a:pPr>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That </a:t>
            </a:r>
            <a:r>
              <a:rPr lang="en-US" sz="2400" dirty="0">
                <a:latin typeface="Times New Roman" panose="02020603050405020304" pitchFamily="18" charset="0"/>
                <a:ea typeface="Calibri" panose="020F0502020204030204" pitchFamily="34" charset="0"/>
                <a:cs typeface="Times New Roman" panose="02020603050405020304" pitchFamily="18" charset="0"/>
              </a:rPr>
              <a:t>the Parks are set </a:t>
            </a:r>
            <a:r>
              <a:rPr lang="en-US" sz="2400" dirty="0">
                <a:latin typeface="Times New Roman" panose="02020603050405020304" pitchFamily="18" charset="0"/>
                <a:ea typeface="HiddenHorzOCR"/>
                <a:cs typeface="Times New Roman" panose="02020603050405020304" pitchFamily="18" charset="0"/>
              </a:rPr>
              <a:t>apart </a:t>
            </a:r>
            <a:r>
              <a:rPr lang="en-US" sz="2400" dirty="0">
                <a:latin typeface="Times New Roman" panose="02020603050405020304" pitchFamily="18" charset="0"/>
                <a:ea typeface="Calibri" panose="020F0502020204030204" pitchFamily="34" charset="0"/>
                <a:cs typeface="Times New Roman" panose="02020603050405020304" pitchFamily="18" charset="0"/>
              </a:rPr>
              <a:t>for conservation, health, and pleasure of the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people;</a:t>
            </a:r>
            <a:endParaRPr lang="en-US" sz="2400" dirty="0"/>
          </a:p>
          <a:p>
            <a:pPr>
              <a:buFont typeface="Arial" panose="020B0604020202020204" pitchFamily="34" charset="0"/>
              <a:buChar char="•"/>
            </a:pPr>
            <a:r>
              <a:rPr lang="en-US" sz="2400" dirty="0" smtClean="0">
                <a:latin typeface="Times New Roman" panose="02020603050405020304" pitchFamily="18" charset="0"/>
                <a:ea typeface="Calibri" panose="020F0502020204030204" pitchFamily="34" charset="0"/>
                <a:cs typeface="Times New Roman" panose="02020603050405020304" pitchFamily="18" charset="0"/>
              </a:rPr>
              <a:t>That </a:t>
            </a:r>
            <a:r>
              <a:rPr lang="en-US" sz="2400" dirty="0">
                <a:latin typeface="Times New Roman" panose="02020603050405020304" pitchFamily="18" charset="0"/>
                <a:ea typeface="Calibri" panose="020F0502020204030204" pitchFamily="34" charset="0"/>
                <a:cs typeface="Times New Roman" panose="02020603050405020304" pitchFamily="18" charset="0"/>
              </a:rPr>
              <a:t>the national interest must dictate all decisions affecting public or private enterprise in the Parks</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3983684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381000" y="2057400"/>
            <a:ext cx="7086600" cy="3970318"/>
          </a:xfrm>
          <a:prstGeom prst="rect">
            <a:avLst/>
          </a:prstGeom>
          <a:noFill/>
        </p:spPr>
        <p:txBody>
          <a:bodyPr wrap="square" rtlCol="0">
            <a:spAutoFit/>
          </a:bodyPr>
          <a:lstStyle/>
          <a:p>
            <a:pPr marL="0" indent="0" algn="just">
              <a:buNone/>
            </a:pPr>
            <a:r>
              <a:rPr lang="en-US" sz="2800" dirty="0">
                <a:solidFill>
                  <a:schemeClr val="accent1">
                    <a:lumMod val="50000"/>
                  </a:schemeClr>
                </a:solidFill>
              </a:rPr>
              <a:t>The Park Service, which employs Park Rangers, </a:t>
            </a:r>
            <a:r>
              <a:rPr lang="en-US" sz="2800" b="1" i="1" dirty="0">
                <a:solidFill>
                  <a:schemeClr val="accent1">
                    <a:lumMod val="50000"/>
                  </a:schemeClr>
                </a:solidFill>
              </a:rPr>
              <a:t>is interested in the preservation of land in its natural state</a:t>
            </a:r>
            <a:r>
              <a:rPr lang="en-US" sz="2800" dirty="0">
                <a:solidFill>
                  <a:schemeClr val="accent1">
                    <a:lumMod val="50000"/>
                  </a:schemeClr>
                </a:solidFill>
              </a:rPr>
              <a:t>, while the Forest Service, which employs Forest Rangers, is interested in the conservation of land, and permits activities on some of the land which it administers, such as logging, hunting, and the erection of summer homes, which are not permitted in National Parks.</a:t>
            </a:r>
          </a:p>
        </p:txBody>
      </p:sp>
    </p:spTree>
    <p:extLst>
      <p:ext uri="{BB962C8B-B14F-4D97-AF65-F5344CB8AC3E}">
        <p14:creationId xmlns:p14="http://schemas.microsoft.com/office/powerpoint/2010/main" val="3769283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NPS 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spDef>
    <a:lnDef>
      <a:spPr bwMode="auto">
        <a:xfrm>
          <a:off x="0" y="0"/>
          <a:ext cx="1" cy="1"/>
        </a:xfrm>
        <a:custGeom>
          <a:avLst/>
          <a:gdLst/>
          <a:ahLst/>
          <a:cxnLst/>
          <a:rect l="0" t="0" r="0" b="0"/>
          <a:pathLst/>
        </a:custGeom>
        <a:solidFill>
          <a:schemeClr val="tx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Gill Sans"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NPS template</Template>
  <TotalTime>290</TotalTime>
  <Words>665</Words>
  <Application>Microsoft Office PowerPoint</Application>
  <PresentationFormat>On-screen Show (4:3)</PresentationFormat>
  <Paragraphs>37</Paragraphs>
  <Slides>15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Gill Sans</vt:lpstr>
      <vt:lpstr>HiddenHorzOCR</vt:lpstr>
      <vt:lpstr>Times New Roman</vt:lpstr>
      <vt:lpstr>Verdana</vt:lpstr>
      <vt:lpstr>NPS template</vt:lpstr>
      <vt:lpstr>Hawaii National Park transitions to Hawai‘i Volcanoes National Park 1916 – 2018  but first…. Public interest is necessary   </vt:lpstr>
      <vt:lpstr>PowerPoint Presentation</vt:lpstr>
      <vt:lpstr>PowerPoint Presentation</vt:lpstr>
      <vt:lpstr>PowerPoint Presentation</vt:lpstr>
      <vt:lpstr>HAWAI‘I VOLCANOES NATIONAL PARK ENABLING LEGISLATION </vt:lpstr>
      <vt:lpstr>The first land to become part of the park.</vt:lpstr>
      <vt:lpstr>The expansion of National Parks:</vt:lpstr>
      <vt:lpstr>NPS and the acquisition of land muse meet three rules: </vt:lpstr>
      <vt:lpstr>PowerPoint Presentation</vt:lpstr>
      <vt:lpstr> NPS Organic Act – August 25, 1916</vt:lpstr>
      <vt:lpstr>Acquisition of Land at Hawai‘i Volcanoes National Park Requires:  An Act of Congress</vt:lpstr>
      <vt:lpstr>Hawai‘i Volcanoes National Park Expands:</vt:lpstr>
      <vt:lpstr>Expansion of Hawai‘i Volcanoes National Park continues:</vt:lpstr>
      <vt:lpstr>With the land comes responsibility: </vt:lpstr>
      <vt:lpstr>PowerPoint Presentation</vt:lpstr>
    </vt:vector>
  </TitlesOfParts>
  <Company>National Park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LCSchuster</dc:creator>
  <cp:lastModifiedBy>LCSchuster</cp:lastModifiedBy>
  <cp:revision>39</cp:revision>
  <dcterms:created xsi:type="dcterms:W3CDTF">2018-06-28T01:25:46Z</dcterms:created>
  <dcterms:modified xsi:type="dcterms:W3CDTF">2018-07-01T20:41:31Z</dcterms:modified>
</cp:coreProperties>
</file>