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2" r:id="rId3"/>
    <p:sldId id="257" r:id="rId4"/>
    <p:sldId id="270" r:id="rId5"/>
    <p:sldId id="259" r:id="rId6"/>
    <p:sldId id="260" r:id="rId7"/>
    <p:sldId id="261" r:id="rId8"/>
    <p:sldId id="271" r:id="rId9"/>
    <p:sldId id="263" r:id="rId10"/>
    <p:sldId id="267" r:id="rId11"/>
    <p:sldId id="265" r:id="rId12"/>
    <p:sldId id="266" r:id="rId13"/>
    <p:sldId id="269" r:id="rId14"/>
    <p:sldId id="27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8"/>
    <p:restoredTop sz="94545"/>
  </p:normalViewPr>
  <p:slideViewPr>
    <p:cSldViewPr snapToGrid="0" snapToObjects="1">
      <p:cViewPr varScale="1">
        <p:scale>
          <a:sx n="88" d="100"/>
          <a:sy n="88" d="100"/>
        </p:scale>
        <p:origin x="-856"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D6A634-19F7-074A-B064-11A011E7EDAA}" type="datetimeFigureOut">
              <a:rPr lang="en-US" smtClean="0"/>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A277D-AED8-8E4F-9DEB-B0C6C6272E14}" type="slidenum">
              <a:rPr lang="en-US" smtClean="0"/>
              <a:t>‹#›</a:t>
            </a:fld>
            <a:endParaRPr lang="en-US"/>
          </a:p>
        </p:txBody>
      </p:sp>
    </p:spTree>
    <p:extLst>
      <p:ext uri="{BB962C8B-B14F-4D97-AF65-F5344CB8AC3E}">
        <p14:creationId xmlns:p14="http://schemas.microsoft.com/office/powerpoint/2010/main" val="1938956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D6A634-19F7-074A-B064-11A011E7EDAA}" type="datetimeFigureOut">
              <a:rPr lang="en-US" smtClean="0"/>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A277D-AED8-8E4F-9DEB-B0C6C6272E14}" type="slidenum">
              <a:rPr lang="en-US" smtClean="0"/>
              <a:t>‹#›</a:t>
            </a:fld>
            <a:endParaRPr lang="en-US"/>
          </a:p>
        </p:txBody>
      </p:sp>
    </p:spTree>
    <p:extLst>
      <p:ext uri="{BB962C8B-B14F-4D97-AF65-F5344CB8AC3E}">
        <p14:creationId xmlns:p14="http://schemas.microsoft.com/office/powerpoint/2010/main" val="4156881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D6A634-19F7-074A-B064-11A011E7EDAA}" type="datetimeFigureOut">
              <a:rPr lang="en-US" smtClean="0"/>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A277D-AED8-8E4F-9DEB-B0C6C6272E14}" type="slidenum">
              <a:rPr lang="en-US" smtClean="0"/>
              <a:t>‹#›</a:t>
            </a:fld>
            <a:endParaRPr lang="en-US"/>
          </a:p>
        </p:txBody>
      </p:sp>
    </p:spTree>
    <p:extLst>
      <p:ext uri="{BB962C8B-B14F-4D97-AF65-F5344CB8AC3E}">
        <p14:creationId xmlns:p14="http://schemas.microsoft.com/office/powerpoint/2010/main" val="562208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D6A634-19F7-074A-B064-11A011E7EDAA}" type="datetimeFigureOut">
              <a:rPr lang="en-US" smtClean="0"/>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A277D-AED8-8E4F-9DEB-B0C6C6272E14}" type="slidenum">
              <a:rPr lang="en-US" smtClean="0"/>
              <a:t>‹#›</a:t>
            </a:fld>
            <a:endParaRPr lang="en-US"/>
          </a:p>
        </p:txBody>
      </p:sp>
    </p:spTree>
    <p:extLst>
      <p:ext uri="{BB962C8B-B14F-4D97-AF65-F5344CB8AC3E}">
        <p14:creationId xmlns:p14="http://schemas.microsoft.com/office/powerpoint/2010/main" val="2969643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D6A634-19F7-074A-B064-11A011E7EDAA}" type="datetimeFigureOut">
              <a:rPr lang="en-US" smtClean="0"/>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A277D-AED8-8E4F-9DEB-B0C6C6272E14}" type="slidenum">
              <a:rPr lang="en-US" smtClean="0"/>
              <a:t>‹#›</a:t>
            </a:fld>
            <a:endParaRPr lang="en-US"/>
          </a:p>
        </p:txBody>
      </p:sp>
    </p:spTree>
    <p:extLst>
      <p:ext uri="{BB962C8B-B14F-4D97-AF65-F5344CB8AC3E}">
        <p14:creationId xmlns:p14="http://schemas.microsoft.com/office/powerpoint/2010/main" val="1782406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D6A634-19F7-074A-B064-11A011E7EDAA}" type="datetimeFigureOut">
              <a:rPr lang="en-US" smtClean="0"/>
              <a:t>3/19/19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5A277D-AED8-8E4F-9DEB-B0C6C6272E14}" type="slidenum">
              <a:rPr lang="en-US" smtClean="0"/>
              <a:t>‹#›</a:t>
            </a:fld>
            <a:endParaRPr lang="en-US"/>
          </a:p>
        </p:txBody>
      </p:sp>
    </p:spTree>
    <p:extLst>
      <p:ext uri="{BB962C8B-B14F-4D97-AF65-F5344CB8AC3E}">
        <p14:creationId xmlns:p14="http://schemas.microsoft.com/office/powerpoint/2010/main" val="2918623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D6A634-19F7-074A-B064-11A011E7EDAA}" type="datetimeFigureOut">
              <a:rPr lang="en-US" smtClean="0"/>
              <a:t>3/19/19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5A277D-AED8-8E4F-9DEB-B0C6C6272E14}" type="slidenum">
              <a:rPr lang="en-US" smtClean="0"/>
              <a:t>‹#›</a:t>
            </a:fld>
            <a:endParaRPr lang="en-US"/>
          </a:p>
        </p:txBody>
      </p:sp>
    </p:spTree>
    <p:extLst>
      <p:ext uri="{BB962C8B-B14F-4D97-AF65-F5344CB8AC3E}">
        <p14:creationId xmlns:p14="http://schemas.microsoft.com/office/powerpoint/2010/main" val="1977034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D6A634-19F7-074A-B064-11A011E7EDAA}" type="datetimeFigureOut">
              <a:rPr lang="en-US" smtClean="0"/>
              <a:t>3/19/19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5A277D-AED8-8E4F-9DEB-B0C6C6272E14}" type="slidenum">
              <a:rPr lang="en-US" smtClean="0"/>
              <a:t>‹#›</a:t>
            </a:fld>
            <a:endParaRPr lang="en-US"/>
          </a:p>
        </p:txBody>
      </p:sp>
    </p:spTree>
    <p:extLst>
      <p:ext uri="{BB962C8B-B14F-4D97-AF65-F5344CB8AC3E}">
        <p14:creationId xmlns:p14="http://schemas.microsoft.com/office/powerpoint/2010/main" val="4079400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6A634-19F7-074A-B064-11A011E7EDAA}" type="datetimeFigureOut">
              <a:rPr lang="en-US" smtClean="0"/>
              <a:t>3/19/19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5A277D-AED8-8E4F-9DEB-B0C6C6272E14}" type="slidenum">
              <a:rPr lang="en-US" smtClean="0"/>
              <a:t>‹#›</a:t>
            </a:fld>
            <a:endParaRPr lang="en-US"/>
          </a:p>
        </p:txBody>
      </p:sp>
    </p:spTree>
    <p:extLst>
      <p:ext uri="{BB962C8B-B14F-4D97-AF65-F5344CB8AC3E}">
        <p14:creationId xmlns:p14="http://schemas.microsoft.com/office/powerpoint/2010/main" val="152269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D6A634-19F7-074A-B064-11A011E7EDAA}" type="datetimeFigureOut">
              <a:rPr lang="en-US" smtClean="0"/>
              <a:t>3/19/19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5A277D-AED8-8E4F-9DEB-B0C6C6272E14}" type="slidenum">
              <a:rPr lang="en-US" smtClean="0"/>
              <a:t>‹#›</a:t>
            </a:fld>
            <a:endParaRPr lang="en-US"/>
          </a:p>
        </p:txBody>
      </p:sp>
    </p:spTree>
    <p:extLst>
      <p:ext uri="{BB962C8B-B14F-4D97-AF65-F5344CB8AC3E}">
        <p14:creationId xmlns:p14="http://schemas.microsoft.com/office/powerpoint/2010/main" val="269183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D6A634-19F7-074A-B064-11A011E7EDAA}" type="datetimeFigureOut">
              <a:rPr lang="en-US" smtClean="0"/>
              <a:t>3/19/19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5A277D-AED8-8E4F-9DEB-B0C6C6272E14}" type="slidenum">
              <a:rPr lang="en-US" smtClean="0"/>
              <a:t>‹#›</a:t>
            </a:fld>
            <a:endParaRPr lang="en-US"/>
          </a:p>
        </p:txBody>
      </p:sp>
    </p:spTree>
    <p:extLst>
      <p:ext uri="{BB962C8B-B14F-4D97-AF65-F5344CB8AC3E}">
        <p14:creationId xmlns:p14="http://schemas.microsoft.com/office/powerpoint/2010/main" val="29556893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D6A634-19F7-074A-B064-11A011E7EDAA}" type="datetimeFigureOut">
              <a:rPr lang="en-US" smtClean="0"/>
              <a:t>3/19/19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A277D-AED8-8E4F-9DEB-B0C6C6272E14}" type="slidenum">
              <a:rPr lang="en-US" smtClean="0"/>
              <a:t>‹#›</a:t>
            </a:fld>
            <a:endParaRPr lang="en-US"/>
          </a:p>
        </p:txBody>
      </p:sp>
    </p:spTree>
    <p:extLst>
      <p:ext uri="{BB962C8B-B14F-4D97-AF65-F5344CB8AC3E}">
        <p14:creationId xmlns:p14="http://schemas.microsoft.com/office/powerpoint/2010/main" val="1132834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9B03F3D-47A9-F843-B612-0568877D197A}"/>
              </a:ext>
            </a:extLst>
          </p:cNvPr>
          <p:cNvPicPr>
            <a:picLocks noChangeAspect="1"/>
          </p:cNvPicPr>
          <p:nvPr/>
        </p:nvPicPr>
        <p:blipFill>
          <a:blip r:embed="rId2"/>
          <a:stretch>
            <a:fillRect/>
          </a:stretch>
        </p:blipFill>
        <p:spPr>
          <a:xfrm>
            <a:off x="1204376" y="1717675"/>
            <a:ext cx="6735247" cy="3422650"/>
          </a:xfrm>
          <a:prstGeom prst="rect">
            <a:avLst/>
          </a:prstGeom>
        </p:spPr>
      </p:pic>
    </p:spTree>
    <p:extLst>
      <p:ext uri="{BB962C8B-B14F-4D97-AF65-F5344CB8AC3E}">
        <p14:creationId xmlns:p14="http://schemas.microsoft.com/office/powerpoint/2010/main" val="2695045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xmlns="" id="{2EF99117-0E09-1448-84EE-FEEE3898473F}"/>
              </a:ext>
            </a:extLst>
          </p:cNvPr>
          <p:cNvPicPr>
            <a:picLocks noChangeAspect="1"/>
          </p:cNvPicPr>
          <p:nvPr/>
        </p:nvPicPr>
        <p:blipFill>
          <a:blip r:embed="rId2"/>
          <a:stretch>
            <a:fillRect/>
          </a:stretch>
        </p:blipFill>
        <p:spPr>
          <a:xfrm>
            <a:off x="1414306" y="-1153524"/>
            <a:ext cx="6315388" cy="8170533"/>
          </a:xfrm>
          <a:prstGeom prst="rect">
            <a:avLst/>
          </a:prstGeom>
        </p:spPr>
      </p:pic>
    </p:spTree>
    <p:extLst>
      <p:ext uri="{BB962C8B-B14F-4D97-AF65-F5344CB8AC3E}">
        <p14:creationId xmlns:p14="http://schemas.microsoft.com/office/powerpoint/2010/main" val="1142502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D3FB4A-31BE-5A40-B597-EA12123E5BAC}"/>
              </a:ext>
            </a:extLst>
          </p:cNvPr>
          <p:cNvSpPr>
            <a:spLocks noGrp="1"/>
          </p:cNvSpPr>
          <p:nvPr>
            <p:ph type="title"/>
          </p:nvPr>
        </p:nvSpPr>
        <p:spPr>
          <a:xfrm>
            <a:off x="628650" y="365126"/>
            <a:ext cx="5698367" cy="1325563"/>
          </a:xfrm>
        </p:spPr>
        <p:txBody>
          <a:bodyPr>
            <a:normAutofit/>
          </a:bodyPr>
          <a:lstStyle/>
          <a:p>
            <a:r>
              <a:rPr lang="en-US" sz="3600" b="1" dirty="0">
                <a:solidFill>
                  <a:srgbClr val="0070C0"/>
                </a:solidFill>
                <a:latin typeface="Arial" panose="020B0604020202020204" pitchFamily="34" charset="0"/>
                <a:cs typeface="Arial" panose="020B0604020202020204" pitchFamily="34" charset="0"/>
              </a:rPr>
              <a:t>Minimizing Environmental Impacts</a:t>
            </a:r>
          </a:p>
        </p:txBody>
      </p:sp>
      <p:sp>
        <p:nvSpPr>
          <p:cNvPr id="3" name="Content Placeholder 2">
            <a:extLst>
              <a:ext uri="{FF2B5EF4-FFF2-40B4-BE49-F238E27FC236}">
                <a16:creationId xmlns:a16="http://schemas.microsoft.com/office/drawing/2014/main" xmlns="" id="{6106D582-9350-8B44-8F06-9A3C47EC3013}"/>
              </a:ext>
            </a:extLst>
          </p:cNvPr>
          <p:cNvSpPr>
            <a:spLocks noGrp="1"/>
          </p:cNvSpPr>
          <p:nvPr>
            <p:ph idx="1"/>
          </p:nvPr>
        </p:nvSpPr>
        <p:spPr>
          <a:xfrm>
            <a:off x="628650" y="2023412"/>
            <a:ext cx="7886700" cy="4469461"/>
          </a:xfrm>
        </p:spPr>
        <p:txBody>
          <a:bodyPr>
            <a:noAutofit/>
          </a:bodyPr>
          <a:lstStyle/>
          <a:p>
            <a:r>
              <a:rPr lang="en-US" sz="2400">
                <a:latin typeface="Arial" panose="020B0604020202020204" pitchFamily="34" charset="0"/>
                <a:cs typeface="Arial" panose="020B0604020202020204" pitchFamily="34" charset="0"/>
              </a:rPr>
              <a:t>Honua Ola’s modern emissions controls meet or exceed current air emissions standards and comply with applicable state and federal requirements.</a:t>
            </a:r>
            <a:br>
              <a:rPr lang="en-US" sz="2400">
                <a:latin typeface="Arial" panose="020B0604020202020204" pitchFamily="34" charset="0"/>
                <a:cs typeface="Arial" panose="020B0604020202020204" pitchFamily="34" charset="0"/>
              </a:rPr>
            </a:br>
            <a:endParaRPr lang="en-US" sz="18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Water used in the cooling process will be pumped from and returned to the aquifer below the plant. Essentially the same volume and nature of water will be reinjected.</a:t>
            </a:r>
            <a:br>
              <a:rPr lang="en-US" sz="2400">
                <a:latin typeface="Arial" panose="020B0604020202020204" pitchFamily="34" charset="0"/>
                <a:cs typeface="Arial" panose="020B0604020202020204" pitchFamily="34" charset="0"/>
              </a:rPr>
            </a:br>
            <a:endParaRPr lang="en-US" sz="18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Four water treatment products will be used to prevent scale and corrosion, one to help control buildup of manganese, and one to prevent calcium carbonate buildup. None of these products contain Clean Water Act-listed chemicals above minimal levels (&lt;1%).</a:t>
            </a:r>
            <a:endParaRPr lang="en-US"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913A1BDB-DB5E-394A-8CF2-CACCD59EFDA2}"/>
              </a:ext>
            </a:extLst>
          </p:cNvPr>
          <p:cNvPicPr>
            <a:picLocks noChangeAspect="1"/>
          </p:cNvPicPr>
          <p:nvPr/>
        </p:nvPicPr>
        <p:blipFill>
          <a:blip r:embed="rId2"/>
          <a:stretch>
            <a:fillRect/>
          </a:stretch>
        </p:blipFill>
        <p:spPr>
          <a:xfrm>
            <a:off x="6327017" y="471884"/>
            <a:ext cx="2188333" cy="1112045"/>
          </a:xfrm>
          <a:prstGeom prst="rect">
            <a:avLst/>
          </a:prstGeom>
        </p:spPr>
      </p:pic>
    </p:spTree>
    <p:extLst>
      <p:ext uri="{BB962C8B-B14F-4D97-AF65-F5344CB8AC3E}">
        <p14:creationId xmlns:p14="http://schemas.microsoft.com/office/powerpoint/2010/main" val="38911267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D3FB4A-31BE-5A40-B597-EA12123E5BAC}"/>
              </a:ext>
            </a:extLst>
          </p:cNvPr>
          <p:cNvSpPr>
            <a:spLocks noGrp="1"/>
          </p:cNvSpPr>
          <p:nvPr>
            <p:ph type="title"/>
          </p:nvPr>
        </p:nvSpPr>
        <p:spPr>
          <a:xfrm>
            <a:off x="628650" y="365126"/>
            <a:ext cx="5698367" cy="1325563"/>
          </a:xfrm>
        </p:spPr>
        <p:txBody>
          <a:bodyPr>
            <a:normAutofit/>
          </a:bodyPr>
          <a:lstStyle/>
          <a:p>
            <a:r>
              <a:rPr lang="en-US" sz="3600" b="1" dirty="0">
                <a:solidFill>
                  <a:srgbClr val="0070C0"/>
                </a:solidFill>
                <a:latin typeface="Arial" panose="020B0604020202020204" pitchFamily="34" charset="0"/>
                <a:cs typeface="Arial" panose="020B0604020202020204" pitchFamily="34" charset="0"/>
              </a:rPr>
              <a:t>Minimizing Environmental Impacts</a:t>
            </a:r>
          </a:p>
        </p:txBody>
      </p:sp>
      <p:sp>
        <p:nvSpPr>
          <p:cNvPr id="3" name="Content Placeholder 2">
            <a:extLst>
              <a:ext uri="{FF2B5EF4-FFF2-40B4-BE49-F238E27FC236}">
                <a16:creationId xmlns:a16="http://schemas.microsoft.com/office/drawing/2014/main" xmlns="" id="{6106D582-9350-8B44-8F06-9A3C47EC3013}"/>
              </a:ext>
            </a:extLst>
          </p:cNvPr>
          <p:cNvSpPr>
            <a:spLocks noGrp="1"/>
          </p:cNvSpPr>
          <p:nvPr>
            <p:ph idx="1"/>
          </p:nvPr>
        </p:nvSpPr>
        <p:spPr>
          <a:xfrm>
            <a:off x="628650" y="2023412"/>
            <a:ext cx="7886700" cy="4469461"/>
          </a:xfrm>
        </p:spPr>
        <p:txBody>
          <a:bodyPr>
            <a:normAutofit/>
          </a:bodyPr>
          <a:lstStyle/>
          <a:p>
            <a:r>
              <a:rPr lang="en-US" sz="2400">
                <a:latin typeface="Arial" panose="020B0604020202020204" pitchFamily="34" charset="0"/>
                <a:cs typeface="Arial" panose="020B0604020202020204" pitchFamily="34" charset="0"/>
              </a:rPr>
              <a:t>Water being returned to the aquifer will be warmer than the water pumped out, but modeling of the heaviest-use scenario shows the ocean water temperature nearby will not increase by more than 1.0°C (1.8°F), which is within state and federal standards.</a:t>
            </a:r>
            <a:br>
              <a:rPr lang="en-US" sz="240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Water will be returned to the aquifer below sea level, and the first 120 feet of the wells will be lined to prevent erosion of the cliff face.</a:t>
            </a:r>
            <a:endParaRPr lang="en-US"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913A1BDB-DB5E-394A-8CF2-CACCD59EFDA2}"/>
              </a:ext>
            </a:extLst>
          </p:cNvPr>
          <p:cNvPicPr>
            <a:picLocks noChangeAspect="1"/>
          </p:cNvPicPr>
          <p:nvPr/>
        </p:nvPicPr>
        <p:blipFill>
          <a:blip r:embed="rId2"/>
          <a:stretch>
            <a:fillRect/>
          </a:stretch>
        </p:blipFill>
        <p:spPr>
          <a:xfrm>
            <a:off x="6327017" y="471884"/>
            <a:ext cx="2188333" cy="1112045"/>
          </a:xfrm>
          <a:prstGeom prst="rect">
            <a:avLst/>
          </a:prstGeom>
        </p:spPr>
      </p:pic>
    </p:spTree>
    <p:extLst>
      <p:ext uri="{BB962C8B-B14F-4D97-AF65-F5344CB8AC3E}">
        <p14:creationId xmlns:p14="http://schemas.microsoft.com/office/powerpoint/2010/main" val="37058323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D3FB4A-31BE-5A40-B597-EA12123E5BAC}"/>
              </a:ext>
            </a:extLst>
          </p:cNvPr>
          <p:cNvSpPr>
            <a:spLocks noGrp="1"/>
          </p:cNvSpPr>
          <p:nvPr>
            <p:ph type="title"/>
          </p:nvPr>
        </p:nvSpPr>
        <p:spPr>
          <a:xfrm>
            <a:off x="628650" y="365126"/>
            <a:ext cx="5698367" cy="1325563"/>
          </a:xfrm>
        </p:spPr>
        <p:txBody>
          <a:bodyPr>
            <a:normAutofit/>
          </a:bodyPr>
          <a:lstStyle/>
          <a:p>
            <a:r>
              <a:rPr lang="en-US" sz="3600" b="1" dirty="0">
                <a:solidFill>
                  <a:srgbClr val="0070C0"/>
                </a:solidFill>
                <a:latin typeface="Arial" panose="020B0604020202020204" pitchFamily="34" charset="0"/>
                <a:cs typeface="Arial" panose="020B0604020202020204" pitchFamily="34" charset="0"/>
              </a:rPr>
              <a:t>Regulatory Update</a:t>
            </a:r>
          </a:p>
        </p:txBody>
      </p:sp>
      <p:sp>
        <p:nvSpPr>
          <p:cNvPr id="3" name="Content Placeholder 2">
            <a:extLst>
              <a:ext uri="{FF2B5EF4-FFF2-40B4-BE49-F238E27FC236}">
                <a16:creationId xmlns:a16="http://schemas.microsoft.com/office/drawing/2014/main" xmlns="" id="{6106D582-9350-8B44-8F06-9A3C47EC3013}"/>
              </a:ext>
            </a:extLst>
          </p:cNvPr>
          <p:cNvSpPr>
            <a:spLocks noGrp="1"/>
          </p:cNvSpPr>
          <p:nvPr>
            <p:ph idx="1"/>
          </p:nvPr>
        </p:nvSpPr>
        <p:spPr>
          <a:xfrm>
            <a:off x="628650" y="2023412"/>
            <a:ext cx="7886700" cy="4469462"/>
          </a:xfrm>
        </p:spPr>
        <p:txBody>
          <a:bodyPr>
            <a:normAutofit fontScale="92500" lnSpcReduction="10000"/>
          </a:bodyPr>
          <a:lstStyle/>
          <a:p>
            <a:pPr marL="0" indent="0">
              <a:buNone/>
            </a:pPr>
            <a:r>
              <a:rPr lang="en-US" sz="2400" b="1" dirty="0" err="1">
                <a:latin typeface="Arial" panose="020B0604020202020204" pitchFamily="34" charset="0"/>
                <a:cs typeface="Arial" panose="020B0604020202020204" pitchFamily="34" charset="0"/>
              </a:rPr>
              <a:t>Honua</a:t>
            </a:r>
            <a:r>
              <a:rPr lang="en-US" sz="2400" b="1" dirty="0">
                <a:latin typeface="Arial" panose="020B0604020202020204" pitchFamily="34" charset="0"/>
                <a:cs typeface="Arial" panose="020B0604020202020204" pitchFamily="34" charset="0"/>
              </a:rPr>
              <a:t> Ola is committed to completing the regulatory process that governs its construction and operation, which includes public input.</a:t>
            </a:r>
            <a:br>
              <a:rPr lang="en-US" sz="2400" b="1"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Granted: </a:t>
            </a:r>
            <a:r>
              <a:rPr lang="en-US" sz="2400" dirty="0">
                <a:latin typeface="Arial" panose="020B0604020202020204" pitchFamily="34" charset="0"/>
                <a:cs typeface="Arial" panose="020B0604020202020204" pitchFamily="34" charset="0"/>
              </a:rPr>
              <a:t>Air Permit (State), Amendment to Special Management Area Permit (County).</a:t>
            </a:r>
            <a:br>
              <a:rPr lang="en-US" sz="24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In Process: </a:t>
            </a:r>
            <a:r>
              <a:rPr lang="en-US" sz="2400" dirty="0">
                <a:latin typeface="Arial" panose="020B0604020202020204" pitchFamily="34" charset="0"/>
                <a:cs typeface="Arial" panose="020B0604020202020204" pitchFamily="34" charset="0"/>
              </a:rPr>
              <a:t>Underground Injection Control Permit (State), Storm Water Permit (State), Solid Waste Permit for beneficial use of wood ash (State)</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Pending: </a:t>
            </a:r>
            <a:r>
              <a:rPr lang="en-US" sz="2400" dirty="0">
                <a:latin typeface="Arial" panose="020B0604020202020204" pitchFamily="34" charset="0"/>
                <a:cs typeface="Arial" panose="020B0604020202020204" pitchFamily="34" charset="0"/>
              </a:rPr>
              <a:t>A challenge to </a:t>
            </a:r>
            <a:r>
              <a:rPr lang="en-US" sz="2400" dirty="0" err="1">
                <a:latin typeface="Arial" panose="020B0604020202020204" pitchFamily="34" charset="0"/>
                <a:cs typeface="Arial" panose="020B0604020202020204" pitchFamily="34" charset="0"/>
              </a:rPr>
              <a:t>Honua</a:t>
            </a:r>
            <a:r>
              <a:rPr lang="en-US" sz="2400" dirty="0">
                <a:latin typeface="Arial" panose="020B0604020202020204" pitchFamily="34" charset="0"/>
                <a:cs typeface="Arial" panose="020B0604020202020204" pitchFamily="34" charset="0"/>
              </a:rPr>
              <a:t> Ola’s Power Purchase Agreement (PPA) with the local utility remains at the </a:t>
            </a:r>
            <a:r>
              <a:rPr lang="en-US" sz="2400" dirty="0" err="1">
                <a:latin typeface="Arial" panose="020B0604020202020204" pitchFamily="34" charset="0"/>
                <a:cs typeface="Arial" panose="020B0604020202020204" pitchFamily="34" charset="0"/>
              </a:rPr>
              <a:t>Hawaiʻi</a:t>
            </a:r>
            <a:r>
              <a:rPr lang="en-US" sz="2400" dirty="0">
                <a:latin typeface="Arial" panose="020B0604020202020204" pitchFamily="34" charset="0"/>
                <a:cs typeface="Arial" panose="020B0604020202020204" pitchFamily="34" charset="0"/>
              </a:rPr>
              <a:t> Supreme Court, with no timetable for an expected ruling. </a:t>
            </a:r>
          </a:p>
        </p:txBody>
      </p:sp>
      <p:pic>
        <p:nvPicPr>
          <p:cNvPr id="4" name="Picture 3">
            <a:extLst>
              <a:ext uri="{FF2B5EF4-FFF2-40B4-BE49-F238E27FC236}">
                <a16:creationId xmlns:a16="http://schemas.microsoft.com/office/drawing/2014/main" xmlns="" id="{913A1BDB-DB5E-394A-8CF2-CACCD59EFDA2}"/>
              </a:ext>
            </a:extLst>
          </p:cNvPr>
          <p:cNvPicPr>
            <a:picLocks noChangeAspect="1"/>
          </p:cNvPicPr>
          <p:nvPr/>
        </p:nvPicPr>
        <p:blipFill>
          <a:blip r:embed="rId2"/>
          <a:stretch>
            <a:fillRect/>
          </a:stretch>
        </p:blipFill>
        <p:spPr>
          <a:xfrm>
            <a:off x="6327017" y="471884"/>
            <a:ext cx="2188333" cy="1112045"/>
          </a:xfrm>
          <a:prstGeom prst="rect">
            <a:avLst/>
          </a:prstGeom>
        </p:spPr>
      </p:pic>
    </p:spTree>
    <p:extLst>
      <p:ext uri="{BB962C8B-B14F-4D97-AF65-F5344CB8AC3E}">
        <p14:creationId xmlns:p14="http://schemas.microsoft.com/office/powerpoint/2010/main" val="7087155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9B03F3D-47A9-F843-B612-0568877D197A}"/>
              </a:ext>
            </a:extLst>
          </p:cNvPr>
          <p:cNvPicPr>
            <a:picLocks noChangeAspect="1"/>
          </p:cNvPicPr>
          <p:nvPr/>
        </p:nvPicPr>
        <p:blipFill>
          <a:blip r:embed="rId2"/>
          <a:stretch>
            <a:fillRect/>
          </a:stretch>
        </p:blipFill>
        <p:spPr>
          <a:xfrm>
            <a:off x="1204376" y="1717675"/>
            <a:ext cx="6735247" cy="3422650"/>
          </a:xfrm>
          <a:prstGeom prst="rect">
            <a:avLst/>
          </a:prstGeom>
        </p:spPr>
      </p:pic>
    </p:spTree>
    <p:extLst>
      <p:ext uri="{BB962C8B-B14F-4D97-AF65-F5344CB8AC3E}">
        <p14:creationId xmlns:p14="http://schemas.microsoft.com/office/powerpoint/2010/main" val="1107130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ree, outdoor, ground&#10;&#10;Description automatically generated">
            <a:extLst>
              <a:ext uri="{FF2B5EF4-FFF2-40B4-BE49-F238E27FC236}">
                <a16:creationId xmlns:a16="http://schemas.microsoft.com/office/drawing/2014/main" xmlns="" id="{AF10C1C8-CCC4-B14B-974E-D47BA7F9EEF3}"/>
              </a:ext>
            </a:extLst>
          </p:cNvPr>
          <p:cNvPicPr>
            <a:picLocks noChangeAspect="1"/>
          </p:cNvPicPr>
          <p:nvPr/>
        </p:nvPicPr>
        <p:blipFill>
          <a:blip r:embed="rId2"/>
          <a:stretch>
            <a:fillRect/>
          </a:stretch>
        </p:blipFill>
        <p:spPr>
          <a:xfrm>
            <a:off x="-584391" y="0"/>
            <a:ext cx="10312782" cy="6858000"/>
          </a:xfrm>
          <a:prstGeom prst="rect">
            <a:avLst/>
          </a:prstGeom>
        </p:spPr>
      </p:pic>
      <p:sp>
        <p:nvSpPr>
          <p:cNvPr id="2" name="Rectangle 1">
            <a:extLst>
              <a:ext uri="{FF2B5EF4-FFF2-40B4-BE49-F238E27FC236}">
                <a16:creationId xmlns:a16="http://schemas.microsoft.com/office/drawing/2014/main" xmlns="" id="{2D0F9125-B00D-3A49-B4E5-9F506A87FA80}"/>
              </a:ext>
            </a:extLst>
          </p:cNvPr>
          <p:cNvSpPr/>
          <p:nvPr/>
        </p:nvSpPr>
        <p:spPr>
          <a:xfrm>
            <a:off x="579861" y="3804018"/>
            <a:ext cx="7984271" cy="2062103"/>
          </a:xfrm>
          <a:prstGeom prst="rect">
            <a:avLst/>
          </a:prstGeom>
        </p:spPr>
        <p:txBody>
          <a:bodyPr wrap="square">
            <a:spAutoFit/>
          </a:bodyPr>
          <a:lstStyle/>
          <a:p>
            <a:pPr algn="ctr"/>
            <a:r>
              <a:rPr lang="en-US" sz="3200" b="1" dirty="0" err="1">
                <a:solidFill>
                  <a:schemeClr val="bg1"/>
                </a:solidFill>
                <a:latin typeface="Arial" panose="020B0604020202020204" pitchFamily="34" charset="0"/>
                <a:cs typeface="Arial" panose="020B0604020202020204" pitchFamily="34" charset="0"/>
              </a:rPr>
              <a:t>Honua</a:t>
            </a:r>
            <a:r>
              <a:rPr lang="en-US" sz="3200" b="1" dirty="0">
                <a:solidFill>
                  <a:schemeClr val="bg1"/>
                </a:solidFill>
                <a:latin typeface="Arial" panose="020B0604020202020204" pitchFamily="34" charset="0"/>
                <a:cs typeface="Arial" panose="020B0604020202020204" pitchFamily="34" charset="0"/>
              </a:rPr>
              <a:t> Ola is a state-of-the-art revitalization of an existing facility, replacing imported fossil fuel with local, renewable resources to produce energy.</a:t>
            </a:r>
          </a:p>
        </p:txBody>
      </p:sp>
      <p:pic>
        <p:nvPicPr>
          <p:cNvPr id="6" name="Picture 5">
            <a:extLst>
              <a:ext uri="{FF2B5EF4-FFF2-40B4-BE49-F238E27FC236}">
                <a16:creationId xmlns:a16="http://schemas.microsoft.com/office/drawing/2014/main" xmlns="" id="{DE8A3EAC-93A4-8B4C-932F-948EEA8BC8C8}"/>
              </a:ext>
            </a:extLst>
          </p:cNvPr>
          <p:cNvPicPr>
            <a:picLocks noChangeAspect="1"/>
          </p:cNvPicPr>
          <p:nvPr/>
        </p:nvPicPr>
        <p:blipFill>
          <a:blip r:embed="rId3"/>
          <a:stretch>
            <a:fillRect/>
          </a:stretch>
        </p:blipFill>
        <p:spPr>
          <a:xfrm>
            <a:off x="2290182" y="1147182"/>
            <a:ext cx="4563636" cy="2281818"/>
          </a:xfrm>
          <a:prstGeom prst="rect">
            <a:avLst/>
          </a:prstGeom>
        </p:spPr>
      </p:pic>
    </p:spTree>
    <p:extLst>
      <p:ext uri="{BB962C8B-B14F-4D97-AF65-F5344CB8AC3E}">
        <p14:creationId xmlns:p14="http://schemas.microsoft.com/office/powerpoint/2010/main" val="1852816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D3FB4A-31BE-5A40-B597-EA12123E5BAC}"/>
              </a:ext>
            </a:extLst>
          </p:cNvPr>
          <p:cNvSpPr>
            <a:spLocks noGrp="1"/>
          </p:cNvSpPr>
          <p:nvPr>
            <p:ph type="title"/>
          </p:nvPr>
        </p:nvSpPr>
        <p:spPr>
          <a:xfrm>
            <a:off x="628650" y="365126"/>
            <a:ext cx="5157553" cy="1325563"/>
          </a:xfrm>
        </p:spPr>
        <p:txBody>
          <a:bodyPr>
            <a:normAutofit/>
          </a:bodyPr>
          <a:lstStyle/>
          <a:p>
            <a:r>
              <a:rPr lang="en-US" sz="3600" b="1" dirty="0">
                <a:solidFill>
                  <a:srgbClr val="0070C0"/>
                </a:solidFill>
                <a:latin typeface="Arial" panose="020B0604020202020204" pitchFamily="34" charset="0"/>
                <a:cs typeface="Arial" panose="020B0604020202020204" pitchFamily="34" charset="0"/>
              </a:rPr>
              <a:t>What is </a:t>
            </a:r>
            <a:r>
              <a:rPr lang="en-US" sz="3600" b="1" dirty="0" err="1">
                <a:solidFill>
                  <a:srgbClr val="0070C0"/>
                </a:solidFill>
                <a:latin typeface="Arial" panose="020B0604020202020204" pitchFamily="34" charset="0"/>
                <a:cs typeface="Arial" panose="020B0604020202020204" pitchFamily="34" charset="0"/>
              </a:rPr>
              <a:t>Honua</a:t>
            </a:r>
            <a:r>
              <a:rPr lang="en-US" sz="3600" b="1" dirty="0">
                <a:solidFill>
                  <a:srgbClr val="0070C0"/>
                </a:solidFill>
                <a:latin typeface="Arial" panose="020B0604020202020204" pitchFamily="34" charset="0"/>
                <a:cs typeface="Arial" panose="020B0604020202020204" pitchFamily="34" charset="0"/>
              </a:rPr>
              <a:t> Ola?</a:t>
            </a:r>
          </a:p>
        </p:txBody>
      </p:sp>
      <p:sp>
        <p:nvSpPr>
          <p:cNvPr id="3" name="Content Placeholder 2">
            <a:extLst>
              <a:ext uri="{FF2B5EF4-FFF2-40B4-BE49-F238E27FC236}">
                <a16:creationId xmlns:a16="http://schemas.microsoft.com/office/drawing/2014/main" xmlns="" id="{6106D582-9350-8B44-8F06-9A3C47EC3013}"/>
              </a:ext>
            </a:extLst>
          </p:cNvPr>
          <p:cNvSpPr>
            <a:spLocks noGrp="1"/>
          </p:cNvSpPr>
          <p:nvPr>
            <p:ph idx="1"/>
          </p:nvPr>
        </p:nvSpPr>
        <p:spPr>
          <a:xfrm>
            <a:off x="628650" y="2023412"/>
            <a:ext cx="7886700" cy="4469461"/>
          </a:xfrm>
        </p:spPr>
        <p:txBody>
          <a:bodyPr>
            <a:normAutofit/>
          </a:bodyPr>
          <a:lstStyle/>
          <a:p>
            <a:r>
              <a:rPr lang="en-US" sz="2400" dirty="0" err="1">
                <a:latin typeface="Arial" panose="020B0604020202020204" pitchFamily="34" charset="0"/>
                <a:cs typeface="Arial" panose="020B0604020202020204" pitchFamily="34" charset="0"/>
              </a:rPr>
              <a:t>Honua</a:t>
            </a:r>
            <a:r>
              <a:rPr lang="en-US" sz="2400" dirty="0">
                <a:latin typeface="Arial" panose="020B0604020202020204" pitchFamily="34" charset="0"/>
                <a:cs typeface="Arial" panose="020B0604020202020204" pitchFamily="34" charset="0"/>
              </a:rPr>
              <a:t> Ola is replacing imported fossil fuel with </a:t>
            </a:r>
            <a:r>
              <a:rPr lang="en-US" sz="2400" b="1" dirty="0">
                <a:latin typeface="Arial" panose="020B0604020202020204" pitchFamily="34" charset="0"/>
                <a:cs typeface="Arial" panose="020B0604020202020204" pitchFamily="34" charset="0"/>
              </a:rPr>
              <a:t>local, renewable resources </a:t>
            </a:r>
            <a:r>
              <a:rPr lang="en-US" sz="2400" dirty="0">
                <a:latin typeface="Arial" panose="020B0604020202020204" pitchFamily="34" charset="0"/>
                <a:cs typeface="Arial" panose="020B0604020202020204" pitchFamily="34" charset="0"/>
              </a:rPr>
              <a:t>to produce energy.</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Once operational, </a:t>
            </a:r>
            <a:r>
              <a:rPr lang="en-US" sz="2400" dirty="0" err="1">
                <a:latin typeface="Arial" panose="020B0604020202020204" pitchFamily="34" charset="0"/>
                <a:cs typeface="Arial" panose="020B0604020202020204" pitchFamily="34" charset="0"/>
              </a:rPr>
              <a:t>Honua</a:t>
            </a:r>
            <a:r>
              <a:rPr lang="en-US" sz="2400" dirty="0">
                <a:latin typeface="Arial" panose="020B0604020202020204" pitchFamily="34" charset="0"/>
                <a:cs typeface="Arial" panose="020B0604020202020204" pitchFamily="34" charset="0"/>
              </a:rPr>
              <a:t> Ola’s plant in </a:t>
            </a:r>
            <a:r>
              <a:rPr lang="en-US" sz="2400" dirty="0" err="1">
                <a:latin typeface="Arial" panose="020B0604020202020204" pitchFamily="34" charset="0"/>
                <a:cs typeface="Arial" panose="020B0604020202020204" pitchFamily="34" charset="0"/>
              </a:rPr>
              <a:t>Pepeʻekeo</a:t>
            </a:r>
            <a:r>
              <a:rPr lang="en-US" sz="2400" dirty="0">
                <a:latin typeface="Arial" panose="020B0604020202020204" pitchFamily="34" charset="0"/>
                <a:cs typeface="Arial" panose="020B0604020202020204" pitchFamily="34" charset="0"/>
              </a:rPr>
              <a:t> will use state-of-the-art technology to produce up to 21.5 megawatts of </a:t>
            </a:r>
            <a:r>
              <a:rPr lang="en-US" sz="2400" b="1" dirty="0">
                <a:latin typeface="Arial" panose="020B0604020202020204" pitchFamily="34" charset="0"/>
                <a:cs typeface="Arial" panose="020B0604020202020204" pitchFamily="34" charset="0"/>
              </a:rPr>
              <a:t>firm, renewable power </a:t>
            </a:r>
            <a:r>
              <a:rPr lang="en-US" sz="2400" dirty="0">
                <a:latin typeface="Arial" panose="020B0604020202020204" pitchFamily="34" charset="0"/>
                <a:cs typeface="Arial" panose="020B0604020202020204" pitchFamily="34" charset="0"/>
              </a:rPr>
              <a:t>fueled by organic material grown on-island.</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Responsibly managed forests, including the replanting of trees, will </a:t>
            </a:r>
            <a:r>
              <a:rPr lang="en-US" sz="2400" b="1" dirty="0">
                <a:latin typeface="Arial" panose="020B0604020202020204" pitchFamily="34" charset="0"/>
                <a:cs typeface="Arial" panose="020B0604020202020204" pitchFamily="34" charset="0"/>
              </a:rPr>
              <a:t>offset the carbon emissions </a:t>
            </a:r>
            <a:r>
              <a:rPr lang="en-US" sz="2400" dirty="0">
                <a:latin typeface="Arial" panose="020B0604020202020204" pitchFamily="34" charset="0"/>
                <a:cs typeface="Arial" panose="020B0604020202020204" pitchFamily="34" charset="0"/>
              </a:rPr>
              <a:t>of the power production process.</a:t>
            </a:r>
          </a:p>
        </p:txBody>
      </p:sp>
      <p:pic>
        <p:nvPicPr>
          <p:cNvPr id="4" name="Picture 3">
            <a:extLst>
              <a:ext uri="{FF2B5EF4-FFF2-40B4-BE49-F238E27FC236}">
                <a16:creationId xmlns:a16="http://schemas.microsoft.com/office/drawing/2014/main" xmlns="" id="{913A1BDB-DB5E-394A-8CF2-CACCD59EFDA2}"/>
              </a:ext>
            </a:extLst>
          </p:cNvPr>
          <p:cNvPicPr>
            <a:picLocks noChangeAspect="1"/>
          </p:cNvPicPr>
          <p:nvPr/>
        </p:nvPicPr>
        <p:blipFill>
          <a:blip r:embed="rId2"/>
          <a:stretch>
            <a:fillRect/>
          </a:stretch>
        </p:blipFill>
        <p:spPr>
          <a:xfrm>
            <a:off x="6327017" y="471884"/>
            <a:ext cx="2188333" cy="1112045"/>
          </a:xfrm>
          <a:prstGeom prst="rect">
            <a:avLst/>
          </a:prstGeom>
        </p:spPr>
      </p:pic>
    </p:spTree>
    <p:extLst>
      <p:ext uri="{BB962C8B-B14F-4D97-AF65-F5344CB8AC3E}">
        <p14:creationId xmlns:p14="http://schemas.microsoft.com/office/powerpoint/2010/main" val="18254862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D3FB4A-31BE-5A40-B597-EA12123E5BAC}"/>
              </a:ext>
            </a:extLst>
          </p:cNvPr>
          <p:cNvSpPr>
            <a:spLocks noGrp="1"/>
          </p:cNvSpPr>
          <p:nvPr>
            <p:ph type="title"/>
          </p:nvPr>
        </p:nvSpPr>
        <p:spPr>
          <a:xfrm>
            <a:off x="628650" y="365126"/>
            <a:ext cx="5157553" cy="1325563"/>
          </a:xfrm>
        </p:spPr>
        <p:txBody>
          <a:bodyPr>
            <a:normAutofit/>
          </a:bodyPr>
          <a:lstStyle/>
          <a:p>
            <a:r>
              <a:rPr lang="en-US" sz="3600" b="1" dirty="0">
                <a:solidFill>
                  <a:srgbClr val="0070C0"/>
                </a:solidFill>
                <a:latin typeface="Arial" panose="020B0604020202020204" pitchFamily="34" charset="0"/>
                <a:cs typeface="Arial" panose="020B0604020202020204" pitchFamily="34" charset="0"/>
              </a:rPr>
              <a:t>What’s In A Name?</a:t>
            </a:r>
          </a:p>
        </p:txBody>
      </p:sp>
      <p:sp>
        <p:nvSpPr>
          <p:cNvPr id="3" name="Content Placeholder 2">
            <a:extLst>
              <a:ext uri="{FF2B5EF4-FFF2-40B4-BE49-F238E27FC236}">
                <a16:creationId xmlns:a16="http://schemas.microsoft.com/office/drawing/2014/main" xmlns="" id="{6106D582-9350-8B44-8F06-9A3C47EC3013}"/>
              </a:ext>
            </a:extLst>
          </p:cNvPr>
          <p:cNvSpPr>
            <a:spLocks noGrp="1"/>
          </p:cNvSpPr>
          <p:nvPr>
            <p:ph idx="1"/>
          </p:nvPr>
        </p:nvSpPr>
        <p:spPr>
          <a:xfrm>
            <a:off x="628650" y="2023412"/>
            <a:ext cx="7886700" cy="4469461"/>
          </a:xfrm>
        </p:spPr>
        <p:txBody>
          <a:bodyPr>
            <a:normAutofit/>
          </a:bodyPr>
          <a:lstStyle/>
          <a:p>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Honua</a:t>
            </a:r>
            <a:r>
              <a:rPr lang="en-US" sz="2400" dirty="0">
                <a:latin typeface="Arial" panose="020B0604020202020204" pitchFamily="34" charset="0"/>
                <a:cs typeface="Arial" panose="020B0604020202020204" pitchFamily="34" charset="0"/>
              </a:rPr>
              <a:t> Ola” in Hawaiian means “</a:t>
            </a:r>
            <a:r>
              <a:rPr lang="en-US" sz="2400" b="1" dirty="0">
                <a:latin typeface="Arial" panose="020B0604020202020204" pitchFamily="34" charset="0"/>
                <a:cs typeface="Arial" panose="020B0604020202020204" pitchFamily="34" charset="0"/>
              </a:rPr>
              <a:t>living earth</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Our name represents our commitment </a:t>
            </a:r>
            <a:r>
              <a:rPr lang="en-US" sz="2400" dirty="0">
                <a:latin typeface="Arial" panose="020B0604020202020204" pitchFamily="34" charset="0"/>
                <a:cs typeface="Arial" panose="020B0604020202020204" pitchFamily="34" charset="0"/>
              </a:rPr>
              <a:t>to creating sustainable green energy, supporting local agriculture, working to reduce our dependence on fossil fuels, and stimulating our local economy.</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As we continue to transition from the </a:t>
            </a:r>
            <a:r>
              <a:rPr lang="en-US" sz="2400" dirty="0" err="1">
                <a:latin typeface="Arial" panose="020B0604020202020204" pitchFamily="34" charset="0"/>
                <a:cs typeface="Arial" panose="020B0604020202020204" pitchFamily="34" charset="0"/>
              </a:rPr>
              <a:t>Hū</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Honua</a:t>
            </a:r>
            <a:r>
              <a:rPr lang="en-US" sz="2400" dirty="0">
                <a:latin typeface="Arial" panose="020B0604020202020204" pitchFamily="34" charset="0"/>
                <a:cs typeface="Arial" panose="020B0604020202020204" pitchFamily="34" charset="0"/>
              </a:rPr>
              <a:t> name with which we started the project, we recently launched our brand new website at </a:t>
            </a:r>
            <a:r>
              <a:rPr lang="en-US" sz="2400" b="1" dirty="0" err="1">
                <a:latin typeface="Arial" panose="020B0604020202020204" pitchFamily="34" charset="0"/>
                <a:cs typeface="Arial" panose="020B0604020202020204" pitchFamily="34" charset="0"/>
              </a:rPr>
              <a:t>honuaolabioenergy.com</a:t>
            </a:r>
            <a:endParaRPr lang="en-US"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913A1BDB-DB5E-394A-8CF2-CACCD59EFDA2}"/>
              </a:ext>
            </a:extLst>
          </p:cNvPr>
          <p:cNvPicPr>
            <a:picLocks noChangeAspect="1"/>
          </p:cNvPicPr>
          <p:nvPr/>
        </p:nvPicPr>
        <p:blipFill>
          <a:blip r:embed="rId2"/>
          <a:stretch>
            <a:fillRect/>
          </a:stretch>
        </p:blipFill>
        <p:spPr>
          <a:xfrm>
            <a:off x="6327017" y="471884"/>
            <a:ext cx="2188333" cy="1112045"/>
          </a:xfrm>
          <a:prstGeom prst="rect">
            <a:avLst/>
          </a:prstGeom>
        </p:spPr>
      </p:pic>
    </p:spTree>
    <p:extLst>
      <p:ext uri="{BB962C8B-B14F-4D97-AF65-F5344CB8AC3E}">
        <p14:creationId xmlns:p14="http://schemas.microsoft.com/office/powerpoint/2010/main" val="17988963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506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0070"/>
            <a:ext cx="9144000" cy="3222346"/>
          </a:xfrm>
          <a:prstGeom prst="rect">
            <a:avLst/>
          </a:prstGeom>
        </p:spPr>
      </p:pic>
    </p:spTree>
    <p:extLst>
      <p:ext uri="{BB962C8B-B14F-4D97-AF65-F5344CB8AC3E}">
        <p14:creationId xmlns:p14="http://schemas.microsoft.com/office/powerpoint/2010/main" val="3771135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D3FB4A-31BE-5A40-B597-EA12123E5BAC}"/>
              </a:ext>
            </a:extLst>
          </p:cNvPr>
          <p:cNvSpPr>
            <a:spLocks noGrp="1"/>
          </p:cNvSpPr>
          <p:nvPr>
            <p:ph type="title"/>
          </p:nvPr>
        </p:nvSpPr>
        <p:spPr>
          <a:xfrm>
            <a:off x="628650" y="365126"/>
            <a:ext cx="5157553" cy="1325563"/>
          </a:xfrm>
        </p:spPr>
        <p:txBody>
          <a:bodyPr>
            <a:normAutofit/>
          </a:bodyPr>
          <a:lstStyle/>
          <a:p>
            <a:r>
              <a:rPr lang="en-US" sz="3600" b="1" dirty="0">
                <a:solidFill>
                  <a:srgbClr val="0070C0"/>
                </a:solidFill>
                <a:latin typeface="Arial" panose="020B0604020202020204" pitchFamily="34" charset="0"/>
                <a:cs typeface="Arial" panose="020B0604020202020204" pitchFamily="34" charset="0"/>
              </a:rPr>
              <a:t>What is </a:t>
            </a:r>
            <a:r>
              <a:rPr lang="en-US" sz="3600" b="1" dirty="0" err="1">
                <a:solidFill>
                  <a:srgbClr val="0070C0"/>
                </a:solidFill>
                <a:latin typeface="Arial" panose="020B0604020202020204" pitchFamily="34" charset="0"/>
                <a:cs typeface="Arial" panose="020B0604020202020204" pitchFamily="34" charset="0"/>
              </a:rPr>
              <a:t>Honua</a:t>
            </a:r>
            <a:r>
              <a:rPr lang="en-US" sz="3600" b="1" dirty="0">
                <a:solidFill>
                  <a:srgbClr val="0070C0"/>
                </a:solidFill>
                <a:latin typeface="Arial" panose="020B0604020202020204" pitchFamily="34" charset="0"/>
                <a:cs typeface="Arial" panose="020B0604020202020204" pitchFamily="34" charset="0"/>
              </a:rPr>
              <a:t> Ola?</a:t>
            </a:r>
          </a:p>
        </p:txBody>
      </p:sp>
      <p:sp>
        <p:nvSpPr>
          <p:cNvPr id="3" name="Content Placeholder 2">
            <a:extLst>
              <a:ext uri="{FF2B5EF4-FFF2-40B4-BE49-F238E27FC236}">
                <a16:creationId xmlns:a16="http://schemas.microsoft.com/office/drawing/2014/main" xmlns="" id="{6106D582-9350-8B44-8F06-9A3C47EC3013}"/>
              </a:ext>
            </a:extLst>
          </p:cNvPr>
          <p:cNvSpPr>
            <a:spLocks noGrp="1"/>
          </p:cNvSpPr>
          <p:nvPr>
            <p:ph idx="1"/>
          </p:nvPr>
        </p:nvSpPr>
        <p:spPr>
          <a:xfrm>
            <a:off x="628650" y="2023412"/>
            <a:ext cx="7886700" cy="4469461"/>
          </a:xfrm>
        </p:spPr>
        <p:txBody>
          <a:bodyPr>
            <a:normAutofit/>
          </a:bodyPr>
          <a:lstStyle/>
          <a:p>
            <a:pPr marL="0" indent="0">
              <a:buNone/>
            </a:pPr>
            <a:r>
              <a:rPr lang="en-US" sz="2400" b="1" dirty="0">
                <a:latin typeface="Arial" panose="020B0604020202020204" pitchFamily="34" charset="0"/>
                <a:cs typeface="Arial" panose="020B0604020202020204" pitchFamily="34" charset="0"/>
              </a:rPr>
              <a:t>The site on which </a:t>
            </a:r>
            <a:r>
              <a:rPr lang="en-US" sz="2400" b="1" dirty="0" err="1">
                <a:latin typeface="Arial" panose="020B0604020202020204" pitchFamily="34" charset="0"/>
                <a:cs typeface="Arial" panose="020B0604020202020204" pitchFamily="34" charset="0"/>
              </a:rPr>
              <a:t>Honua</a:t>
            </a:r>
            <a:r>
              <a:rPr lang="en-US" sz="2400" b="1" dirty="0">
                <a:latin typeface="Arial" panose="020B0604020202020204" pitchFamily="34" charset="0"/>
                <a:cs typeface="Arial" panose="020B0604020202020204" pitchFamily="34" charset="0"/>
              </a:rPr>
              <a:t> Ola sits has been industrial for over a century, and in power production for nearly a quarter century.</a:t>
            </a:r>
            <a:br>
              <a:rPr lang="en-US" sz="2400" b="1" dirty="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1857: </a:t>
            </a:r>
            <a:r>
              <a:rPr lang="en-US" sz="2400" dirty="0" err="1">
                <a:latin typeface="Arial" panose="020B0604020202020204" pitchFamily="34" charset="0"/>
                <a:cs typeface="Arial" panose="020B0604020202020204" pitchFamily="34" charset="0"/>
              </a:rPr>
              <a:t>Kaupakuea</a:t>
            </a:r>
            <a:r>
              <a:rPr lang="en-US" sz="2400" dirty="0">
                <a:latin typeface="Arial" panose="020B0604020202020204" pitchFamily="34" charset="0"/>
                <a:cs typeface="Arial" panose="020B0604020202020204" pitchFamily="34" charset="0"/>
              </a:rPr>
              <a:t> Sugar Plantation established</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1874: Plantation sold, name changes to </a:t>
            </a:r>
            <a:r>
              <a:rPr lang="en-US" sz="2400" dirty="0" err="1">
                <a:latin typeface="Arial" panose="020B0604020202020204" pitchFamily="34" charset="0"/>
                <a:cs typeface="Arial" panose="020B0604020202020204" pitchFamily="34" charset="0"/>
              </a:rPr>
              <a:t>Pepeʻekeo</a:t>
            </a:r>
            <a:r>
              <a:rPr lang="en-US" sz="2400" dirty="0">
                <a:latin typeface="Arial" panose="020B0604020202020204" pitchFamily="34" charset="0"/>
                <a:cs typeface="Arial" panose="020B0604020202020204" pitchFamily="34" charset="0"/>
              </a:rPr>
              <a:t> Sugar Company</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1971: </a:t>
            </a:r>
            <a:r>
              <a:rPr lang="en-US" sz="2400" dirty="0" err="1">
                <a:latin typeface="Arial" panose="020B0604020202020204" pitchFamily="34" charset="0"/>
                <a:cs typeface="Arial" panose="020B0604020202020204" pitchFamily="34" charset="0"/>
              </a:rPr>
              <a:t>Pepeʻekeo</a:t>
            </a:r>
            <a:r>
              <a:rPr lang="en-US" sz="2400" dirty="0">
                <a:latin typeface="Arial" panose="020B0604020202020204" pitchFamily="34" charset="0"/>
                <a:cs typeface="Arial" panose="020B0604020202020204" pitchFamily="34" charset="0"/>
              </a:rPr>
              <a:t> Sugar merges with Mauna Kea Sugar, name changes to Hilo Coast Processing Company</a:t>
            </a:r>
          </a:p>
          <a:p>
            <a:pPr marL="457200" lvl="1" indent="0">
              <a:buNone/>
            </a:pP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913A1BDB-DB5E-394A-8CF2-CACCD59EFDA2}"/>
              </a:ext>
            </a:extLst>
          </p:cNvPr>
          <p:cNvPicPr>
            <a:picLocks noChangeAspect="1"/>
          </p:cNvPicPr>
          <p:nvPr/>
        </p:nvPicPr>
        <p:blipFill>
          <a:blip r:embed="rId2"/>
          <a:stretch>
            <a:fillRect/>
          </a:stretch>
        </p:blipFill>
        <p:spPr>
          <a:xfrm>
            <a:off x="6327017" y="471884"/>
            <a:ext cx="2188333" cy="1112045"/>
          </a:xfrm>
          <a:prstGeom prst="rect">
            <a:avLst/>
          </a:prstGeom>
        </p:spPr>
      </p:pic>
    </p:spTree>
    <p:extLst>
      <p:ext uri="{BB962C8B-B14F-4D97-AF65-F5344CB8AC3E}">
        <p14:creationId xmlns:p14="http://schemas.microsoft.com/office/powerpoint/2010/main" val="26533347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D3FB4A-31BE-5A40-B597-EA12123E5BAC}"/>
              </a:ext>
            </a:extLst>
          </p:cNvPr>
          <p:cNvSpPr>
            <a:spLocks noGrp="1"/>
          </p:cNvSpPr>
          <p:nvPr>
            <p:ph type="title"/>
          </p:nvPr>
        </p:nvSpPr>
        <p:spPr>
          <a:xfrm>
            <a:off x="628650" y="365126"/>
            <a:ext cx="5157553" cy="1325563"/>
          </a:xfrm>
        </p:spPr>
        <p:txBody>
          <a:bodyPr>
            <a:normAutofit/>
          </a:bodyPr>
          <a:lstStyle/>
          <a:p>
            <a:r>
              <a:rPr lang="en-US" sz="3600" b="1" dirty="0">
                <a:solidFill>
                  <a:srgbClr val="0070C0"/>
                </a:solidFill>
                <a:latin typeface="Arial" panose="020B0604020202020204" pitchFamily="34" charset="0"/>
                <a:cs typeface="Arial" panose="020B0604020202020204" pitchFamily="34" charset="0"/>
              </a:rPr>
              <a:t>What is </a:t>
            </a:r>
            <a:r>
              <a:rPr lang="en-US" sz="3600" b="1" dirty="0" err="1">
                <a:solidFill>
                  <a:srgbClr val="0070C0"/>
                </a:solidFill>
                <a:latin typeface="Arial" panose="020B0604020202020204" pitchFamily="34" charset="0"/>
                <a:cs typeface="Arial" panose="020B0604020202020204" pitchFamily="34" charset="0"/>
              </a:rPr>
              <a:t>Honua</a:t>
            </a:r>
            <a:r>
              <a:rPr lang="en-US" sz="3600" b="1" dirty="0">
                <a:solidFill>
                  <a:srgbClr val="0070C0"/>
                </a:solidFill>
                <a:latin typeface="Arial" panose="020B0604020202020204" pitchFamily="34" charset="0"/>
                <a:cs typeface="Arial" panose="020B0604020202020204" pitchFamily="34" charset="0"/>
              </a:rPr>
              <a:t> Ola?</a:t>
            </a:r>
          </a:p>
        </p:txBody>
      </p:sp>
      <p:sp>
        <p:nvSpPr>
          <p:cNvPr id="3" name="Content Placeholder 2">
            <a:extLst>
              <a:ext uri="{FF2B5EF4-FFF2-40B4-BE49-F238E27FC236}">
                <a16:creationId xmlns:a16="http://schemas.microsoft.com/office/drawing/2014/main" xmlns="" id="{6106D582-9350-8B44-8F06-9A3C47EC3013}"/>
              </a:ext>
            </a:extLst>
          </p:cNvPr>
          <p:cNvSpPr>
            <a:spLocks noGrp="1"/>
          </p:cNvSpPr>
          <p:nvPr>
            <p:ph idx="1"/>
          </p:nvPr>
        </p:nvSpPr>
        <p:spPr>
          <a:xfrm>
            <a:off x="628650" y="2023412"/>
            <a:ext cx="7886700" cy="4469461"/>
          </a:xfrm>
        </p:spPr>
        <p:txBody>
          <a:bodyPr>
            <a:normAutofit/>
          </a:bodyPr>
          <a:lstStyle/>
          <a:p>
            <a:pPr marL="0" indent="0">
              <a:buNone/>
            </a:pPr>
            <a:r>
              <a:rPr lang="en-US" sz="2400" b="1" dirty="0">
                <a:latin typeface="Arial" panose="020B0604020202020204" pitchFamily="34" charset="0"/>
                <a:cs typeface="Arial" panose="020B0604020202020204" pitchFamily="34" charset="0"/>
              </a:rPr>
              <a:t>The site on which </a:t>
            </a:r>
            <a:r>
              <a:rPr lang="en-US" sz="2400" b="1" dirty="0" err="1">
                <a:latin typeface="Arial" panose="020B0604020202020204" pitchFamily="34" charset="0"/>
                <a:cs typeface="Arial" panose="020B0604020202020204" pitchFamily="34" charset="0"/>
              </a:rPr>
              <a:t>Honua</a:t>
            </a:r>
            <a:r>
              <a:rPr lang="en-US" sz="2400" b="1" dirty="0">
                <a:latin typeface="Arial" panose="020B0604020202020204" pitchFamily="34" charset="0"/>
                <a:cs typeface="Arial" panose="020B0604020202020204" pitchFamily="34" charset="0"/>
              </a:rPr>
              <a:t> Ola sits has been industrial for over a century, and in power production for over a quarter century.</a:t>
            </a:r>
            <a:br>
              <a:rPr lang="en-US" sz="2400" b="1" dirty="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1974: A new mill is built, the building being modernized into </a:t>
            </a:r>
            <a:r>
              <a:rPr lang="en-US" sz="2400" dirty="0" err="1">
                <a:latin typeface="Arial" panose="020B0604020202020204" pitchFamily="34" charset="0"/>
                <a:cs typeface="Arial" panose="020B0604020202020204" pitchFamily="34" charset="0"/>
              </a:rPr>
              <a:t>Honua</a:t>
            </a:r>
            <a:r>
              <a:rPr lang="en-US" sz="2400" dirty="0">
                <a:latin typeface="Arial" panose="020B0604020202020204" pitchFamily="34" charset="0"/>
                <a:cs typeface="Arial" panose="020B0604020202020204" pitchFamily="34" charset="0"/>
              </a:rPr>
              <a:t> Ola today</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1985: Hilo Coast Processing begins burning coal for power in addition to bagasse</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1994: Sugar processing ends, plant burns coal as Hilo Coast Power Company until 2004</a:t>
            </a:r>
          </a:p>
        </p:txBody>
      </p:sp>
      <p:pic>
        <p:nvPicPr>
          <p:cNvPr id="4" name="Picture 3">
            <a:extLst>
              <a:ext uri="{FF2B5EF4-FFF2-40B4-BE49-F238E27FC236}">
                <a16:creationId xmlns:a16="http://schemas.microsoft.com/office/drawing/2014/main" xmlns="" id="{913A1BDB-DB5E-394A-8CF2-CACCD59EFDA2}"/>
              </a:ext>
            </a:extLst>
          </p:cNvPr>
          <p:cNvPicPr>
            <a:picLocks noChangeAspect="1"/>
          </p:cNvPicPr>
          <p:nvPr/>
        </p:nvPicPr>
        <p:blipFill>
          <a:blip r:embed="rId2"/>
          <a:stretch>
            <a:fillRect/>
          </a:stretch>
        </p:blipFill>
        <p:spPr>
          <a:xfrm>
            <a:off x="6327017" y="471884"/>
            <a:ext cx="2188333" cy="1112045"/>
          </a:xfrm>
          <a:prstGeom prst="rect">
            <a:avLst/>
          </a:prstGeom>
        </p:spPr>
      </p:pic>
    </p:spTree>
    <p:extLst>
      <p:ext uri="{BB962C8B-B14F-4D97-AF65-F5344CB8AC3E}">
        <p14:creationId xmlns:p14="http://schemas.microsoft.com/office/powerpoint/2010/main" val="42478034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ree, outdoor, ground&#10;&#10;Description automatically generated">
            <a:extLst>
              <a:ext uri="{FF2B5EF4-FFF2-40B4-BE49-F238E27FC236}">
                <a16:creationId xmlns:a16="http://schemas.microsoft.com/office/drawing/2014/main" xmlns="" id="{AF10C1C8-CCC4-B14B-974E-D47BA7F9EEF3}"/>
              </a:ext>
            </a:extLst>
          </p:cNvPr>
          <p:cNvPicPr>
            <a:picLocks noChangeAspect="1"/>
          </p:cNvPicPr>
          <p:nvPr/>
        </p:nvPicPr>
        <p:blipFill>
          <a:blip r:embed="rId2"/>
          <a:stretch>
            <a:fillRect/>
          </a:stretch>
        </p:blipFill>
        <p:spPr>
          <a:xfrm>
            <a:off x="-584391" y="0"/>
            <a:ext cx="10312782" cy="6858000"/>
          </a:xfrm>
          <a:prstGeom prst="rect">
            <a:avLst/>
          </a:prstGeom>
        </p:spPr>
      </p:pic>
      <p:sp>
        <p:nvSpPr>
          <p:cNvPr id="2" name="Rectangle 1">
            <a:extLst>
              <a:ext uri="{FF2B5EF4-FFF2-40B4-BE49-F238E27FC236}">
                <a16:creationId xmlns:a16="http://schemas.microsoft.com/office/drawing/2014/main" xmlns="" id="{2D0F9125-B00D-3A49-B4E5-9F506A87FA80}"/>
              </a:ext>
            </a:extLst>
          </p:cNvPr>
          <p:cNvSpPr/>
          <p:nvPr/>
        </p:nvSpPr>
        <p:spPr>
          <a:xfrm>
            <a:off x="579861" y="3804018"/>
            <a:ext cx="7984271" cy="2062103"/>
          </a:xfrm>
          <a:prstGeom prst="rect">
            <a:avLst/>
          </a:prstGeom>
        </p:spPr>
        <p:txBody>
          <a:bodyPr wrap="square">
            <a:spAutoFit/>
          </a:bodyPr>
          <a:lstStyle/>
          <a:p>
            <a:pPr algn="ctr"/>
            <a:r>
              <a:rPr lang="en-US" sz="3200" b="1" dirty="0" err="1">
                <a:solidFill>
                  <a:schemeClr val="bg1"/>
                </a:solidFill>
                <a:latin typeface="Arial" panose="020B0604020202020204" pitchFamily="34" charset="0"/>
                <a:cs typeface="Arial" panose="020B0604020202020204" pitchFamily="34" charset="0"/>
              </a:rPr>
              <a:t>Honua</a:t>
            </a:r>
            <a:r>
              <a:rPr lang="en-US" sz="3200" b="1" dirty="0">
                <a:solidFill>
                  <a:schemeClr val="bg1"/>
                </a:solidFill>
                <a:latin typeface="Arial" panose="020B0604020202020204" pitchFamily="34" charset="0"/>
                <a:cs typeface="Arial" panose="020B0604020202020204" pitchFamily="34" charset="0"/>
              </a:rPr>
              <a:t> Ola is a state-of-the-art revitalization of an existing facility, replacing imported fossil fuel with local, renewable resources to produce energy.</a:t>
            </a:r>
          </a:p>
        </p:txBody>
      </p:sp>
      <p:pic>
        <p:nvPicPr>
          <p:cNvPr id="6" name="Picture 5">
            <a:extLst>
              <a:ext uri="{FF2B5EF4-FFF2-40B4-BE49-F238E27FC236}">
                <a16:creationId xmlns:a16="http://schemas.microsoft.com/office/drawing/2014/main" xmlns="" id="{DE8A3EAC-93A4-8B4C-932F-948EEA8BC8C8}"/>
              </a:ext>
            </a:extLst>
          </p:cNvPr>
          <p:cNvPicPr>
            <a:picLocks noChangeAspect="1"/>
          </p:cNvPicPr>
          <p:nvPr/>
        </p:nvPicPr>
        <p:blipFill>
          <a:blip r:embed="rId3"/>
          <a:stretch>
            <a:fillRect/>
          </a:stretch>
        </p:blipFill>
        <p:spPr>
          <a:xfrm>
            <a:off x="2290182" y="1147182"/>
            <a:ext cx="4563636" cy="2281818"/>
          </a:xfrm>
          <a:prstGeom prst="rect">
            <a:avLst/>
          </a:prstGeom>
        </p:spPr>
      </p:pic>
    </p:spTree>
    <p:extLst>
      <p:ext uri="{BB962C8B-B14F-4D97-AF65-F5344CB8AC3E}">
        <p14:creationId xmlns:p14="http://schemas.microsoft.com/office/powerpoint/2010/main" val="4014949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D3FB4A-31BE-5A40-B597-EA12123E5BAC}"/>
              </a:ext>
            </a:extLst>
          </p:cNvPr>
          <p:cNvSpPr>
            <a:spLocks noGrp="1"/>
          </p:cNvSpPr>
          <p:nvPr>
            <p:ph type="title"/>
          </p:nvPr>
        </p:nvSpPr>
        <p:spPr>
          <a:xfrm>
            <a:off x="628650" y="365126"/>
            <a:ext cx="5698367" cy="1325563"/>
          </a:xfrm>
        </p:spPr>
        <p:txBody>
          <a:bodyPr>
            <a:normAutofit/>
          </a:bodyPr>
          <a:lstStyle/>
          <a:p>
            <a:r>
              <a:rPr lang="en-US" sz="3600" b="1" dirty="0">
                <a:solidFill>
                  <a:srgbClr val="0070C0"/>
                </a:solidFill>
                <a:latin typeface="Arial" panose="020B0604020202020204" pitchFamily="34" charset="0"/>
                <a:cs typeface="Arial" panose="020B0604020202020204" pitchFamily="34" charset="0"/>
              </a:rPr>
              <a:t>Minimizing Environmental Impacts</a:t>
            </a:r>
          </a:p>
        </p:txBody>
      </p:sp>
      <p:sp>
        <p:nvSpPr>
          <p:cNvPr id="3" name="Content Placeholder 2">
            <a:extLst>
              <a:ext uri="{FF2B5EF4-FFF2-40B4-BE49-F238E27FC236}">
                <a16:creationId xmlns:a16="http://schemas.microsoft.com/office/drawing/2014/main" xmlns="" id="{6106D582-9350-8B44-8F06-9A3C47EC3013}"/>
              </a:ext>
            </a:extLst>
          </p:cNvPr>
          <p:cNvSpPr>
            <a:spLocks noGrp="1"/>
          </p:cNvSpPr>
          <p:nvPr>
            <p:ph idx="1"/>
          </p:nvPr>
        </p:nvSpPr>
        <p:spPr>
          <a:xfrm>
            <a:off x="628650" y="2023412"/>
            <a:ext cx="7886700" cy="4469461"/>
          </a:xfrm>
        </p:spPr>
        <p:txBody>
          <a:bodyPr>
            <a:normAutofit/>
          </a:bodyPr>
          <a:lstStyle/>
          <a:p>
            <a:r>
              <a:rPr lang="en-US" sz="2400" dirty="0" err="1">
                <a:latin typeface="Arial" panose="020B0604020202020204" pitchFamily="34" charset="0"/>
                <a:cs typeface="Arial" panose="020B0604020202020204" pitchFamily="34" charset="0"/>
              </a:rPr>
              <a:t>Honua</a:t>
            </a:r>
            <a:r>
              <a:rPr lang="en-US" sz="2400" dirty="0">
                <a:latin typeface="Arial" panose="020B0604020202020204" pitchFamily="34" charset="0"/>
                <a:cs typeface="Arial" panose="020B0604020202020204" pitchFamily="34" charset="0"/>
              </a:rPr>
              <a:t> Ola’s output (up to 21.5 MW) will prevent the need to import </a:t>
            </a:r>
            <a:r>
              <a:rPr lang="en-US" sz="2400" b="1" dirty="0">
                <a:latin typeface="Arial" panose="020B0604020202020204" pitchFamily="34" charset="0"/>
                <a:cs typeface="Arial" panose="020B0604020202020204" pitchFamily="34" charset="0"/>
              </a:rPr>
              <a:t>up to 250,000 barrels of oil </a:t>
            </a:r>
            <a:r>
              <a:rPr lang="en-US" sz="2400" dirty="0">
                <a:latin typeface="Arial" panose="020B0604020202020204" pitchFamily="34" charset="0"/>
                <a:cs typeface="Arial" panose="020B0604020202020204" pitchFamily="34" charset="0"/>
              </a:rPr>
              <a:t>every year.</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Bioenergy provides </a:t>
            </a:r>
            <a:r>
              <a:rPr lang="en-US" sz="2400" b="1" dirty="0">
                <a:latin typeface="Arial" panose="020B0604020202020204" pitchFamily="34" charset="0"/>
                <a:cs typeface="Arial" panose="020B0604020202020204" pitchFamily="34" charset="0"/>
              </a:rPr>
              <a:t>predictability and firm stability </a:t>
            </a:r>
            <a:r>
              <a:rPr lang="en-US" sz="2400" dirty="0">
                <a:latin typeface="Arial" panose="020B0604020202020204" pitchFamily="34" charset="0"/>
                <a:cs typeface="Arial" panose="020B0604020202020204" pitchFamily="34" charset="0"/>
              </a:rPr>
              <a:t>that enables more renewables, like solar and wind.</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carbon dioxide released by the plant will be offset by the growth of forest, which will capture an equivalent amount of carbon dioxide. With the displacement of existing fossil fuel plant generation, </a:t>
            </a:r>
            <a:r>
              <a:rPr lang="en-US" sz="2400" b="1" dirty="0">
                <a:latin typeface="Arial" panose="020B0604020202020204" pitchFamily="34" charset="0"/>
                <a:cs typeface="Arial" panose="020B0604020202020204" pitchFamily="34" charset="0"/>
              </a:rPr>
              <a:t>a significant reduction in carbon is expected.</a:t>
            </a:r>
          </a:p>
        </p:txBody>
      </p:sp>
      <p:pic>
        <p:nvPicPr>
          <p:cNvPr id="4" name="Picture 3">
            <a:extLst>
              <a:ext uri="{FF2B5EF4-FFF2-40B4-BE49-F238E27FC236}">
                <a16:creationId xmlns:a16="http://schemas.microsoft.com/office/drawing/2014/main" xmlns="" id="{913A1BDB-DB5E-394A-8CF2-CACCD59EFDA2}"/>
              </a:ext>
            </a:extLst>
          </p:cNvPr>
          <p:cNvPicPr>
            <a:picLocks noChangeAspect="1"/>
          </p:cNvPicPr>
          <p:nvPr/>
        </p:nvPicPr>
        <p:blipFill>
          <a:blip r:embed="rId2"/>
          <a:stretch>
            <a:fillRect/>
          </a:stretch>
        </p:blipFill>
        <p:spPr>
          <a:xfrm>
            <a:off x="6327017" y="471884"/>
            <a:ext cx="2188333" cy="1112045"/>
          </a:xfrm>
          <a:prstGeom prst="rect">
            <a:avLst/>
          </a:prstGeom>
        </p:spPr>
      </p:pic>
    </p:spTree>
    <p:extLst>
      <p:ext uri="{BB962C8B-B14F-4D97-AF65-F5344CB8AC3E}">
        <p14:creationId xmlns:p14="http://schemas.microsoft.com/office/powerpoint/2010/main" val="42642576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TotalTime>
  <Words>287</Words>
  <Application>Microsoft Macintosh PowerPoint</Application>
  <PresentationFormat>On-screen Show (4:3)</PresentationFormat>
  <Paragraphs>36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What is Honua Ola?</vt:lpstr>
      <vt:lpstr>What’s In A Name?</vt:lpstr>
      <vt:lpstr>PowerPoint Presentation</vt:lpstr>
      <vt:lpstr>What is Honua Ola?</vt:lpstr>
      <vt:lpstr>What is Honua Ola?</vt:lpstr>
      <vt:lpstr>PowerPoint Presentation</vt:lpstr>
      <vt:lpstr>Minimizing Environmental Impacts</vt:lpstr>
      <vt:lpstr>PowerPoint Presentation</vt:lpstr>
      <vt:lpstr>Minimizing Environmental Impacts</vt:lpstr>
      <vt:lpstr>Minimizing Environmental Impacts</vt:lpstr>
      <vt:lpstr>Regulatory Update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Ilihia Gionson</dc:creator>
  <cp:lastModifiedBy>Kevin Owen</cp:lastModifiedBy>
  <cp:revision>13</cp:revision>
  <dcterms:created xsi:type="dcterms:W3CDTF">2019-03-19T06:50:05Z</dcterms:created>
  <dcterms:modified xsi:type="dcterms:W3CDTF">2019-03-19T20:22:14Z</dcterms:modified>
</cp:coreProperties>
</file>