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55" r:id="rId2"/>
    <p:sldId id="414" r:id="rId3"/>
    <p:sldId id="430" r:id="rId4"/>
    <p:sldId id="411" r:id="rId5"/>
    <p:sldId id="431" r:id="rId6"/>
    <p:sldId id="432" r:id="rId7"/>
    <p:sldId id="433" r:id="rId8"/>
    <p:sldId id="434" r:id="rId9"/>
    <p:sldId id="436" r:id="rId10"/>
    <p:sldId id="435" r:id="rId11"/>
    <p:sldId id="437" r:id="rId12"/>
    <p:sldId id="428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68B871-BDFB-73FA-7F59-6A83A2104298}" name="Crider, Wilson" initials="WC" userId="S::wcrider@hawaiicounty.gov::e677cc94-c55e-45a5-bd12-f4ab37d2c26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, Keita" initials="JK" lastIdx="1" clrIdx="0">
    <p:extLst>
      <p:ext uri="{19B8F6BF-5375-455C-9EA6-DF929625EA0E}">
        <p15:presenceInfo xmlns:p15="http://schemas.microsoft.com/office/powerpoint/2012/main" userId="S::kjo@hawaiicounty.gov::dc24ff91-3588-4e89-a57f-331744ff1e3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53D39"/>
    <a:srgbClr val="767651"/>
    <a:srgbClr val="F6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220F585-63B9-3D66-82AF-502979A9DF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5126CF-6BB1-F60B-8781-5182FE16C0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1081" y="1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739144BD-46EC-4D1A-AE51-37D268DCB358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246467-E3CB-FFF0-1083-5CBBEBB00F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B1FE6-2DA5-D5BB-8EB0-A3A9D9763A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1081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F1107EB8-4532-4091-BDE6-C871854C72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59369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F4A26F5D-C03E-461C-9208-9A96FFBD3F43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68" tIns="46584" rIns="93168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6433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D17D1216-4408-4685-A81A-E196C867AF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903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15117-1722-4367-B127-2D69A873B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237337-42E5-4BE7-9EE0-E7E6EFB85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E2BDE-05C1-4C73-8358-64192A965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86F1-0BCC-4C4E-A1F8-625F755247D4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C002E-8EEB-40A8-9763-D8134E755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D81B6-1CF6-4B7D-822E-432E698C8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14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8DBB8-91C2-4545-9AEE-C683D5F2A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5BE17F-F15E-416A-B2F0-BEB0EAC6F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27A7E-73F1-40EF-8522-FCA48C7A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9D75-E24D-4B79-AB62-71B0CCDF6421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665F0-9F35-4D07-8198-2F14E904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6CC94-983F-4C19-B557-5E19EDE4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819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E03AB-9ED5-4934-BCCF-C9FCB0BCD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2B1A7-4B93-4CF3-B84B-B960408AD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D2300-36E9-4CC4-99AF-35E19E196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B41E-2862-4E49-80DF-3A535981912D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E2FFB-2E4B-4284-B1F0-B8A9F4252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7DBCB-9A2E-4C60-8A96-500BF7E4F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57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6BB2-C8F0-4C10-B2CE-2C5AC53FB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B1C85-1421-4BF2-AEDD-9DF881F96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EE695-3696-4F9D-A924-2C3E0FD1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0F60-7D9C-4A8B-83DB-C700857160C5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BDE8C-BCE1-4EB0-B52C-AAA2F464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AFD01-DF76-42AF-AD1C-7F38051E5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825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C4EEE-66F5-4803-BA56-72804BA52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1DC65-A062-4EBE-88F7-8B02B16F9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DC870-AAFC-4B25-B812-BD38B7FD3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B429E-43BF-41B8-B7C3-D98AC7999B29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65E45-2C9E-4C29-BCEE-9D44B2051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3D07A-15DB-45E2-886B-1B9A400CC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87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AD98C-3D37-4510-A443-D938383A5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80782-AE25-4EDF-9759-F2189BD30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93519-B560-4253-B170-B252F26F2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55C80E-66FE-494B-BEE5-06960A5F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C827-32BA-4D8F-BEB3-EB2331DEB5E2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30641-7AB5-4A07-BE72-DC37892A1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A5D4B-C8D4-447B-9AF0-37D73BDC5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12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B5424-AD98-491B-9FC6-8D865AFBD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9912B-32BB-43C3-AA1D-9F04B887C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8687D0-9498-40CF-948E-C0FC25D30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D504B8-4922-4FC4-B030-F9A346429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791008-1B7F-4838-82AB-DB236C7177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145976-8A6A-4C91-8D00-41289B25A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E3C7B-18FB-4BD4-A692-94EBCF93B8D8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3449E5-A502-49B3-94E1-D9EDB719A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C423A0-3CAB-413B-90F2-AFD949C92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246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3548C-912B-4ECC-ACC1-E31B822DD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643D1-B51A-4606-B8E5-F9DD6AD49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08FA-4EB5-4DD4-A3EC-A41F703F9012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6C47F0-3E89-4D8B-B396-726176D48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BCDF3-9884-4C87-ABF8-66DD01FBA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959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93AEFF-43AF-4CD2-B7FF-896DAC396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FAE-41ED-4C06-A8F3-44280753F17C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1C7EFE-B9CF-4263-B6EA-D885DDDA1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B3DDA-500F-44F1-B0B5-55C5D04D3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815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26849-AF2C-4DB9-8290-F7E6983FD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A8A1F-86AB-47DB-9406-DD3D52A05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20E531-F063-4EA2-86D5-D89FE8BB8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48C00-C7A8-4FD4-948D-6B3BDC2D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0135-0867-429F-9614-C1532318BAF1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EEAFA-9511-4911-B81A-4AD8DD3AE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53231-8CD9-4665-BE96-947AF0789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73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7C60E-2928-4C8D-83A6-59106480F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30E8B8-100B-448B-9640-B7DCAF771B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1A2A4F-733E-4C04-BF7D-2E71A16B3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9BD34-9FEA-463D-B9BC-654BE2D1A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D7D-7C71-48C3-8A34-FE520DF9DD05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1EA110-A760-4ED2-836D-1118B988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AA4EC-7132-4335-89A4-77FA6A6B9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4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accent1">
                <a:lumMod val="5000"/>
                <a:lumOff val="95000"/>
                <a:alpha val="31000"/>
              </a:schemeClr>
            </a:gs>
            <a:gs pos="57000">
              <a:schemeClr val="accent1">
                <a:lumMod val="45000"/>
                <a:lumOff val="55000"/>
                <a:alpha val="60000"/>
              </a:schemeClr>
            </a:gs>
            <a:gs pos="78000">
              <a:schemeClr val="accent1">
                <a:lumMod val="45000"/>
                <a:lumOff val="55000"/>
                <a:alpha val="76000"/>
              </a:schemeClr>
            </a:gs>
            <a:gs pos="94000">
              <a:schemeClr val="accent1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64B28-2231-4A53-A4BB-67657763C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A6D66-F9C8-4FEB-B670-C6B6093BB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79A05-F401-4CC7-A611-A576B2326E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FF423-8C55-476D-96B5-90887D25C836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DB565-DC43-40A6-A387-A96AF1BD8C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31CB1-0378-4150-9F6B-1B76CADEFE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BC380-BEA1-435D-9B87-2C9A401BA0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78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at.ehawaii.gov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946EC4-5B8E-473E-AA02-C74F65D29F46}"/>
              </a:ext>
            </a:extLst>
          </p:cNvPr>
          <p:cNvSpPr txBox="1"/>
          <p:nvPr/>
        </p:nvSpPr>
        <p:spPr>
          <a:xfrm>
            <a:off x="134224" y="721935"/>
            <a:ext cx="120577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Finance Director Rules</a:t>
            </a:r>
          </a:p>
          <a:p>
            <a:pPr algn="ctr"/>
            <a:r>
              <a:rPr lang="en-US" sz="5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Public Hearing</a:t>
            </a:r>
            <a:endParaRPr lang="en-US" sz="5400" b="1" dirty="0">
              <a:solidFill>
                <a:schemeClr val="bg1"/>
              </a:solidFill>
            </a:endParaRPr>
          </a:p>
          <a:p>
            <a:pPr algn="ctr"/>
            <a:endParaRPr lang="en-US" sz="5400" b="1" dirty="0">
              <a:solidFill>
                <a:schemeClr val="bg1"/>
              </a:solidFill>
            </a:endParaRPr>
          </a:p>
          <a:p>
            <a:endParaRPr lang="en-US" sz="5400" b="1" dirty="0">
              <a:solidFill>
                <a:schemeClr val="bg1"/>
              </a:solidFill>
            </a:endParaRPr>
          </a:p>
          <a:p>
            <a:endParaRPr lang="en-US" sz="1400" b="1" dirty="0">
              <a:solidFill>
                <a:srgbClr val="453D39"/>
              </a:solidFill>
            </a:endParaRPr>
          </a:p>
          <a:p>
            <a:endParaRPr lang="en-US" sz="1400" b="1" dirty="0">
              <a:solidFill>
                <a:srgbClr val="453D39"/>
              </a:solidFill>
            </a:endParaRPr>
          </a:p>
          <a:p>
            <a:r>
              <a:rPr lang="en-US" sz="2000" b="1" dirty="0">
                <a:solidFill>
                  <a:srgbClr val="453D39"/>
                </a:solidFill>
                <a:latin typeface="Amasis MT Pro Black" panose="02040A040500050203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Wilson Crider, Internal Controls &amp; TAT Manager</a:t>
            </a:r>
          </a:p>
          <a:p>
            <a:r>
              <a:rPr lang="en-US" sz="2000" b="1" dirty="0">
                <a:solidFill>
                  <a:srgbClr val="453D39"/>
                </a:solidFill>
                <a:latin typeface="Amasis MT Pro Black" panose="02040A040500050203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County of Hawai’i, Transient Accommodations Tax</a:t>
            </a:r>
          </a:p>
          <a:p>
            <a:r>
              <a:rPr lang="en-US" sz="2000" b="1" dirty="0">
                <a:solidFill>
                  <a:srgbClr val="453D39"/>
                </a:solidFill>
                <a:latin typeface="Amasis MT Pro Black" panose="02040A040500050203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Public Hearing – July 1,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487AAD-DE8F-E8B2-2287-426CAA05E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43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FE64D1-CF74-8C1B-E2EA-C37E8F3D0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3F1E1DB-BBF0-CC22-70A6-E5D5B7BFE656}"/>
              </a:ext>
            </a:extLst>
          </p:cNvPr>
          <p:cNvSpPr txBox="1"/>
          <p:nvPr/>
        </p:nvSpPr>
        <p:spPr>
          <a:xfrm>
            <a:off x="67112" y="388900"/>
            <a:ext cx="12057776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masis MT Pro Black" panose="02040A04050005020304" pitchFamily="18" charset="0"/>
              </a:rPr>
              <a:t>New Rules </a:t>
            </a:r>
          </a:p>
          <a:p>
            <a:pPr marL="457200" indent="-457200">
              <a:buFont typeface="+mj-lt"/>
              <a:buAutoNum type="arabicPeriod" startAt="8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1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Timely mailing treated as timely filing and paying (HCC 2-269)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Payments shall be deemed received based on the post office cancellation mark</a:t>
            </a:r>
          </a:p>
          <a:p>
            <a:pPr lvl="2"/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1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Complete submittal required; signature presumed authentic (HCC 2-269)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Forms shall be completely filled out and signed, as necessary; incomplete forms shall be returned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An individual’s name signed on a document shall be evidence  that document was actually signed by individual</a:t>
            </a:r>
          </a:p>
          <a:p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1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1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1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1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8E4E5C-2CD7-39C1-6ADD-CD585E5AB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8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7BCD63-5F9C-260C-AE39-7094C13EE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33BD50C-74FF-976C-2AA8-8A48FC256064}"/>
              </a:ext>
            </a:extLst>
          </p:cNvPr>
          <p:cNvSpPr txBox="1"/>
          <p:nvPr/>
        </p:nvSpPr>
        <p:spPr>
          <a:xfrm>
            <a:off x="67112" y="388900"/>
            <a:ext cx="12057776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masis MT Pro Black" panose="02040A04050005020304" pitchFamily="18" charset="0"/>
              </a:rPr>
              <a:t>New Rules </a:t>
            </a:r>
          </a:p>
          <a:p>
            <a:pPr lvl="2"/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3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Appeals (HCC 2-269)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Any taxpayer may appeal an assessment in accordance with section 2-265 of the County Code, as amended</a:t>
            </a:r>
          </a:p>
          <a:p>
            <a:pPr lvl="2"/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3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Collection by suit; injunction (HCC 2-269)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Director may collect taxes due and unpaid under article 48 of the County Code by filing suit or other appropriate proceeding in an appropriate venue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Director may join any proceeding filed by the State department of taxation to assert the County’s claims</a:t>
            </a:r>
          </a:p>
          <a:p>
            <a:pPr marL="457200" indent="-457200">
              <a:buFont typeface="+mj-lt"/>
              <a:buAutoNum type="arabicPeriod" startAt="13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3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3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3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13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AD1B84-6849-A2D5-2646-415D09F31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9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946EC4-5B8E-473E-AA02-C74F65D29F46}"/>
              </a:ext>
            </a:extLst>
          </p:cNvPr>
          <p:cNvSpPr txBox="1"/>
          <p:nvPr/>
        </p:nvSpPr>
        <p:spPr>
          <a:xfrm>
            <a:off x="134224" y="2322373"/>
            <a:ext cx="1205777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Thank you for your time</a:t>
            </a:r>
          </a:p>
          <a:p>
            <a:pPr algn="ctr"/>
            <a:endParaRPr lang="en-US" sz="5400" b="1" dirty="0">
              <a:solidFill>
                <a:schemeClr val="bg1"/>
              </a:solidFill>
            </a:endParaRPr>
          </a:p>
          <a:p>
            <a:endParaRPr lang="en-US" sz="5400" b="1" dirty="0">
              <a:solidFill>
                <a:schemeClr val="bg1"/>
              </a:solidFill>
            </a:endParaRPr>
          </a:p>
          <a:p>
            <a:endParaRPr lang="en-US" sz="1400" b="1" dirty="0">
              <a:solidFill>
                <a:srgbClr val="453D39"/>
              </a:solidFill>
            </a:endParaRPr>
          </a:p>
          <a:p>
            <a:endParaRPr lang="en-US" sz="1400" b="1" dirty="0">
              <a:solidFill>
                <a:srgbClr val="453D39"/>
              </a:solidFill>
            </a:endParaRPr>
          </a:p>
          <a:p>
            <a:r>
              <a:rPr lang="en-US" sz="2000" b="1" dirty="0">
                <a:solidFill>
                  <a:srgbClr val="453D39"/>
                </a:solidFill>
                <a:latin typeface="Amasis MT Pro Black" panose="02040A040500050203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Wilson Crider, Internal Controls &amp; TAT Manager</a:t>
            </a:r>
          </a:p>
          <a:p>
            <a:r>
              <a:rPr lang="en-US" sz="2000" b="1" dirty="0">
                <a:solidFill>
                  <a:srgbClr val="453D39"/>
                </a:solidFill>
                <a:latin typeface="Amasis MT Pro Black" panose="02040A040500050203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County of Hawai’i, Transient Accommodations Tax</a:t>
            </a:r>
          </a:p>
          <a:p>
            <a:r>
              <a:rPr lang="en-US" sz="2000" b="1" dirty="0">
                <a:solidFill>
                  <a:srgbClr val="453D39"/>
                </a:solidFill>
                <a:latin typeface="Amasis MT Pro Black" panose="02040A040500050203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Public Hearing – July 1,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487AAD-DE8F-E8B2-2287-426CAA05E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12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946EC4-5B8E-473E-AA02-C74F65D29F46}"/>
              </a:ext>
            </a:extLst>
          </p:cNvPr>
          <p:cNvSpPr txBox="1"/>
          <p:nvPr/>
        </p:nvSpPr>
        <p:spPr>
          <a:xfrm>
            <a:off x="0" y="0"/>
            <a:ext cx="12192000" cy="8248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masis MT Pro Black" panose="02040A04050005020304" pitchFamily="18" charset="0"/>
              </a:rPr>
              <a:t>Rules  – July 1, 2025 Public Hearing</a:t>
            </a:r>
          </a:p>
          <a:p>
            <a:pPr marL="457200" indent="-457200">
              <a:buAutoNum type="arabicPeriod"/>
            </a:pPr>
            <a:endParaRPr lang="en-US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r>
              <a:rPr lang="en-US" sz="2000" b="1" dirty="0">
                <a:solidFill>
                  <a:srgbClr val="453D39"/>
                </a:solidFill>
                <a:ea typeface="ADLaM Display" panose="020F0502020204030204" pitchFamily="2" charset="0"/>
                <a:cs typeface="ADLaM Display" panose="020F0502020204030204" pitchFamily="2" charset="0"/>
              </a:rPr>
              <a:t> RULE 	STATUS	HCC	DESCRIPTION OF RULE					PAGES #’S OF DRAFT/ 										PROPOSED RULE</a:t>
            </a:r>
          </a:p>
          <a:p>
            <a:r>
              <a:rPr lang="en-US" sz="2000" b="1" dirty="0">
                <a:solidFill>
                  <a:srgbClr val="453D39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</a:t>
            </a:r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New	2-269	Purpose								1</a:t>
            </a:r>
          </a:p>
          <a:p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 	New	2-260	Definitions				 			1  -  2</a:t>
            </a:r>
          </a:p>
          <a:p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 	New	2-59	Imposition of County transient accommodations tax			2  -  3</a:t>
            </a:r>
          </a:p>
          <a:p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New	2-259/	Application of transient accommodations tax; 				3</a:t>
            </a:r>
          </a:p>
          <a:p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	2-263	presumption of transient purpose</a:t>
            </a:r>
          </a:p>
          <a:p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 	New	2-261/	Exemptions from imposition of transient accommodations tax		3</a:t>
            </a:r>
          </a:p>
          <a:p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	2-262</a:t>
            </a:r>
          </a:p>
          <a:p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 	New	2-269	Certificate of registration; display of certificate; enforcement by state	3</a:t>
            </a:r>
          </a:p>
          <a:p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 	New	2-261/	Returns and payments; tax refunds 					3  -  6</a:t>
            </a:r>
          </a:p>
          <a:p>
            <a:r>
              <a:rPr lang="en-US" sz="1600" dirty="0">
                <a:solidFill>
                  <a:srgbClr val="333333"/>
                </a:solidFill>
                <a:latin typeface="Open Sans" panose="020B0606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	2-262	</a:t>
            </a:r>
          </a:p>
          <a:p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New	2-264	Assessment upon failure to make payment; receipt of any 		6  -  7</a:t>
            </a:r>
          </a:p>
          <a:p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	payment; limitation period; extension by agreement</a:t>
            </a:r>
          </a:p>
          <a:p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New	2-267	Penalty and interest; waivers of penalty and interest	</a:t>
            </a:r>
            <a:r>
              <a:rPr lang="en-US" sz="160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7  </a:t>
            </a:r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 8</a:t>
            </a:r>
          </a:p>
          <a:p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New	2-269	Payment plans							8</a:t>
            </a:r>
          </a:p>
          <a:p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New	2-269	Notices; how given							9</a:t>
            </a:r>
          </a:p>
          <a:p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New	2-269	Timely mailing treated as timely filing and paying			9</a:t>
            </a:r>
          </a:p>
          <a:p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New	2-269	Complete submittal required; signature presumed authentic		9</a:t>
            </a:r>
          </a:p>
          <a:p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New	2-265	Appeals								9</a:t>
            </a:r>
          </a:p>
          <a:p>
            <a:r>
              <a:rPr lang="en-US" sz="1600" dirty="0">
                <a:solidFill>
                  <a:srgbClr val="453D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New	2-266	Collection by suit; injunction						9  -  10</a:t>
            </a:r>
          </a:p>
          <a:p>
            <a:endParaRPr lang="en-US" sz="1600" dirty="0">
              <a:solidFill>
                <a:srgbClr val="453D39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1600" dirty="0">
              <a:solidFill>
                <a:srgbClr val="453D39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1600" dirty="0">
              <a:solidFill>
                <a:srgbClr val="453D39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1600" dirty="0">
              <a:solidFill>
                <a:srgbClr val="453D39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1600" dirty="0">
              <a:solidFill>
                <a:srgbClr val="453D39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1600" dirty="0">
              <a:solidFill>
                <a:srgbClr val="453D39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1600" dirty="0">
              <a:solidFill>
                <a:srgbClr val="453D39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1600" dirty="0">
              <a:solidFill>
                <a:srgbClr val="453D39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487AAD-DE8F-E8B2-2287-426CAA05E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2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CEB62-F212-2A24-03AF-E069B4830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53F2C4-0798-0B27-127F-73B8645A0C1D}"/>
              </a:ext>
            </a:extLst>
          </p:cNvPr>
          <p:cNvSpPr txBox="1"/>
          <p:nvPr/>
        </p:nvSpPr>
        <p:spPr>
          <a:xfrm>
            <a:off x="67112" y="388900"/>
            <a:ext cx="12057776" cy="7063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masis MT Pro Black" panose="02040A04050005020304" pitchFamily="18" charset="0"/>
              </a:rPr>
              <a:t>New Rules </a:t>
            </a:r>
            <a:endParaRPr lang="en-US" sz="2400" b="1" dirty="0">
              <a:latin typeface="Amasis MT Pro Black" panose="02040A04050005020304" pitchFamily="18" charset="0"/>
            </a:endParaRPr>
          </a:p>
          <a:p>
            <a:pPr algn="ctr"/>
            <a:endParaRPr lang="en-US" sz="1500" b="1" dirty="0">
              <a:solidFill>
                <a:srgbClr val="453D39"/>
              </a:solidFill>
              <a:latin typeface="Amasis MT Pro Black" panose="02040A040500050203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Definitions (HCC 2-260)</a:t>
            </a:r>
          </a:p>
          <a:p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	a. To list definitions defined in HRS 237D-1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Imposition of County transient accommodations tax (HCC 2-259)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Any taxpayer required to pay State TAT shall also pay County TAT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Tax shall be imposed on gross rental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No person shall be excused from payment or delinquent penalties or interest by reason of failure to receive a tax bill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The County Finance Director shall have all the rights and powers of the State director of taxation provided under chapter 237D, Hawaii Revised Statues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Any person required to collect, account for, and pay over County TAT, who willfully fails to do so may be guilty of a class C felony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Exemptions are defined here and new rule – this item will be deleted</a:t>
            </a:r>
          </a:p>
          <a:p>
            <a:pPr marL="457200" indent="-457200">
              <a:buFont typeface="+mj-lt"/>
              <a:buAutoNum type="arabicPeriod" startAt="2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2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2D006B-B82D-EF7D-9037-BC71D3C84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30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946EC4-5B8E-473E-AA02-C74F65D29F46}"/>
              </a:ext>
            </a:extLst>
          </p:cNvPr>
          <p:cNvSpPr txBox="1"/>
          <p:nvPr/>
        </p:nvSpPr>
        <p:spPr>
          <a:xfrm>
            <a:off x="67112" y="388900"/>
            <a:ext cx="1205777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masis MT Pro Black" panose="02040A04050005020304" pitchFamily="18" charset="0"/>
              </a:rPr>
              <a:t>New Rules </a:t>
            </a:r>
            <a:endParaRPr lang="en-US" sz="2400" b="1" dirty="0">
              <a:latin typeface="Amasis MT Pro Black" panose="02040A04050005020304" pitchFamily="18" charset="0"/>
            </a:endParaRPr>
          </a:p>
          <a:p>
            <a:pPr algn="ctr"/>
            <a:endParaRPr lang="en-US" sz="1500" b="1" dirty="0">
              <a:solidFill>
                <a:srgbClr val="453D39"/>
              </a:solidFill>
              <a:latin typeface="Amasis MT Pro Black" panose="02040A040500050203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Application of transient accommodations tax; presumption of transient purpose (HCC 2-259)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Any rental less than 180 consecutive days shall be presumed applicable to the tax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Any rental 180 or more consecutive days shall not be presumed either applicable or not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The taxpayer shall have the burden of proving whether a rental is not applicable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Exemptions from imposition of transient accommodations tax (HCC 2-259)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Exemptions are listed in section 237D-3 of Hawaii Revised Statues</a:t>
            </a: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487AAD-DE8F-E8B2-2287-426CAA05E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4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DEB6AA-C67E-6D11-3628-099CCFB5C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24244A-8BFB-745D-3DD8-BC0421FF6F10}"/>
              </a:ext>
            </a:extLst>
          </p:cNvPr>
          <p:cNvSpPr txBox="1"/>
          <p:nvPr/>
        </p:nvSpPr>
        <p:spPr>
          <a:xfrm>
            <a:off x="67112" y="388900"/>
            <a:ext cx="12057776" cy="7432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masis MT Pro Black" panose="02040A04050005020304" pitchFamily="18" charset="0"/>
              </a:rPr>
              <a:t>New Rules </a:t>
            </a:r>
            <a:endParaRPr lang="en-US" sz="2400" b="1" dirty="0">
              <a:latin typeface="Amasis MT Pro Black" panose="02040A04050005020304" pitchFamily="18" charset="0"/>
            </a:endParaRPr>
          </a:p>
          <a:p>
            <a:pPr algn="ctr"/>
            <a:endParaRPr lang="en-US" sz="1500" b="1" dirty="0">
              <a:solidFill>
                <a:srgbClr val="453D39"/>
              </a:solidFill>
              <a:latin typeface="Amasis MT Pro Black" panose="02040A040500050203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Certificate of registration; display of certificate; enforcement by state (HCC 2-269)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Certificate of registration shall be obtained from the State director of taxation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Any required permits shall be obtained from the County department of planning</a:t>
            </a:r>
          </a:p>
          <a:p>
            <a:pPr marL="457200" indent="-457200">
              <a:buFont typeface="+mj-lt"/>
              <a:buAutoNum type="arabicPeriod" startAt="5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Returns and payments; tax refunds (HCC 2-261, 2-262, 2-263)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All TAT returns shall be filed with the State department of taxation as well as any changes (amended returns)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Filing frequency shall be determined by the State director of taxation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All filings and payments are due on the 20</a:t>
            </a:r>
            <a:r>
              <a:rPr lang="en-US" sz="2400" baseline="300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th</a:t>
            </a: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 day of the month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Annual returns and payments (if applicable) are due on the 20</a:t>
            </a:r>
            <a:r>
              <a:rPr lang="en-US" sz="2400" baseline="300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th</a:t>
            </a: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 day of the fourth month following the close of the year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Form of payment include mailed check (payable to Director of Finance); online via payment website (</a:t>
            </a: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  <a:hlinkClick r:id="rId2"/>
              </a:rPr>
              <a:t>https://tat.ehawaii.gov</a:t>
            </a:r>
            <a:r>
              <a:rPr lang="en-US" sz="2400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) or bulk filer program (third party)</a:t>
            </a:r>
          </a:p>
          <a:p>
            <a:pPr marL="457200" indent="-457200">
              <a:buFont typeface="+mj-lt"/>
              <a:buAutoNum type="arabicPeriod" startAt="5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A1D32B-F893-3E7B-94C2-218A20AA8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5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773EE-D067-5C88-6F57-1D31EB7E7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C2053E-707A-783E-F934-686C7B25BCB1}"/>
              </a:ext>
            </a:extLst>
          </p:cNvPr>
          <p:cNvSpPr txBox="1"/>
          <p:nvPr/>
        </p:nvSpPr>
        <p:spPr>
          <a:xfrm>
            <a:off x="67112" y="388900"/>
            <a:ext cx="12057776" cy="854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masis MT Pro Black" panose="02040A04050005020304" pitchFamily="18" charset="0"/>
              </a:rPr>
              <a:t>New Rules </a:t>
            </a:r>
          </a:p>
          <a:p>
            <a:pPr algn="ctr"/>
            <a:endParaRPr lang="en-US" sz="1500" b="1" dirty="0">
              <a:solidFill>
                <a:srgbClr val="453D39"/>
              </a:solidFill>
              <a:latin typeface="Amasis MT Pro Black" panose="02040A040500050203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Returns and payments; tax refunds (cont.)</a:t>
            </a:r>
          </a:p>
          <a:p>
            <a:pPr marL="1371600" lvl="2" indent="-457200">
              <a:buFont typeface="+mj-lt"/>
              <a:buAutoNum type="alphaLcPeriod" startAt="6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Refunds of payments require completed refund request form</a:t>
            </a:r>
          </a:p>
          <a:p>
            <a:pPr marL="1371600" lvl="2" indent="-457200">
              <a:buFont typeface="+mj-lt"/>
              <a:buAutoNum type="alphaLcPeriod" startAt="6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Refunds must be claimed within 3 years of annual reconciliation due date</a:t>
            </a:r>
          </a:p>
          <a:p>
            <a:pPr marL="1371600" lvl="2" indent="-457200">
              <a:buFont typeface="+mj-lt"/>
              <a:buAutoNum type="alphaLcPeriod" startAt="6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Taxpayer may elect to roll over refund to another tax year</a:t>
            </a:r>
          </a:p>
          <a:p>
            <a:pPr marL="457200" indent="-457200">
              <a:buFont typeface="+mj-lt"/>
              <a:buAutoNum type="arabicPeriod" startAt="6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Assessment upon failure to make payment; receipt of any payment; limitation period; extension by agreement (HCC 2-264)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If taxpayer fails to make payments as required, the director shall assess the tax due based upon best </a:t>
            </a:r>
            <a:r>
              <a:rPr lang="en-US" sz="2400" b="1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information available</a:t>
            </a: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; Director shall give written notice to the taxpayer and make demand upon  the taxpayer for payment; The assessment is presumed correct unless proven by the taxpayer upon appeal as provided in section 2-265 of the County Code, as amended</a:t>
            </a:r>
          </a:p>
          <a:p>
            <a:pPr marL="457200" indent="-457200">
              <a:buFont typeface="+mj-lt"/>
              <a:buAutoNum type="arabicPeriod" startAt="6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6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6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6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CBD5D8-D7D1-F25F-F939-E980241D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0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492B72-B9BC-1EAF-B604-095250E03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8BA067-ACD8-56A1-E22C-587564AFB047}"/>
              </a:ext>
            </a:extLst>
          </p:cNvPr>
          <p:cNvSpPr txBox="1"/>
          <p:nvPr/>
        </p:nvSpPr>
        <p:spPr>
          <a:xfrm>
            <a:off x="67112" y="388900"/>
            <a:ext cx="12057776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masis MT Pro Black" panose="02040A04050005020304" pitchFamily="18" charset="0"/>
              </a:rPr>
              <a:t>New Rules </a:t>
            </a:r>
          </a:p>
          <a:p>
            <a:pPr algn="ctr"/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7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Assessment upon failure to make payment; receipt of any payment; limitation period; extension by agreement (cont.)</a:t>
            </a:r>
          </a:p>
          <a:p>
            <a:pPr marL="1371600" lvl="2" indent="-457200">
              <a:buFont typeface="+mj-lt"/>
              <a:buAutoNum type="alphaLcPeriod" startAt="2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Director is authorized to examine payments and may conduct additional audits or investigations as necessary;  If the director determines there is a deficiency in payment, the director shall assess the tax and interest due, give written notice and demand payment; The assessment is presumed correct unless proven by the taxpayer upon appeal as provided in section 2-265 of the County Code, as amended</a:t>
            </a:r>
          </a:p>
          <a:p>
            <a:pPr marL="1371600" lvl="2" indent="-457200">
              <a:buFont typeface="+mj-lt"/>
              <a:buAutoNum type="alphaLcPeriod" startAt="2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Partial tax payments – payments will be applied in the following order:  interest, penalties then tax</a:t>
            </a:r>
          </a:p>
          <a:p>
            <a:pPr marL="1371600" lvl="2" indent="-457200">
              <a:buFont typeface="+mj-lt"/>
              <a:buAutoNum type="alphaLcPeriod" startAt="2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Taxes shall be assessed within 3 years of the due date prescribed for the filing of the annual tax return; tax may be collected by levy or court proceeding withing 15 years of the assessment</a:t>
            </a:r>
          </a:p>
          <a:p>
            <a:pPr marL="1371600" lvl="2" indent="-457200">
              <a:buFont typeface="+mj-lt"/>
              <a:buAutoNum type="alphaLcPeriod" startAt="2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Limitation period may be extended by written agreement</a:t>
            </a:r>
          </a:p>
          <a:p>
            <a:pPr marL="457200" indent="-457200">
              <a:buFont typeface="+mj-lt"/>
              <a:buAutoNum type="arabicPeriod" startAt="7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F7D927-31A5-85CC-5504-918C82055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59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F3841E-A492-0A7D-0B39-864E96C38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2C8DA9-C0DC-C029-80BC-1E7B2354E19B}"/>
              </a:ext>
            </a:extLst>
          </p:cNvPr>
          <p:cNvSpPr txBox="1"/>
          <p:nvPr/>
        </p:nvSpPr>
        <p:spPr>
          <a:xfrm>
            <a:off x="67112" y="388900"/>
            <a:ext cx="12057776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masis MT Pro Black" panose="02040A04050005020304" pitchFamily="18" charset="0"/>
              </a:rPr>
              <a:t>New Rules </a:t>
            </a:r>
          </a:p>
          <a:p>
            <a:pPr algn="ctr"/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8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Penalty and interest; </a:t>
            </a:r>
            <a:r>
              <a:rPr lang="en-US" sz="2400" b="1" dirty="0">
                <a:solidFill>
                  <a:srgbClr val="FF0000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refunds (to be removed)</a:t>
            </a: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; waivers of penalty and interest (HCC 2-267)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Penalty – Director may add a 25% penalty for failing to pay due to neglect or intentional disregard; a 50% penalty may be added for fraud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Penalty – If a return is filed timely, a 20% penalty may be added to the unpaid tax after 60 days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Interest may be added at a rate of 2/3 of 1% a month or fraction of a month on the unpaid tax one calendar day after the prescribed payment date</a:t>
            </a:r>
          </a:p>
          <a:p>
            <a:pPr marL="457200" indent="-457200">
              <a:buFont typeface="+mj-lt"/>
              <a:buAutoNum type="arabicPeriod" startAt="8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8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8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8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82CD7F-26DB-40BF-3DFC-7EA7036C2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00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57000">
              <a:schemeClr val="accent6">
                <a:lumMod val="40000"/>
                <a:lumOff val="60000"/>
              </a:schemeClr>
            </a:gs>
            <a:gs pos="78000">
              <a:schemeClr val="accent6">
                <a:lumMod val="40000"/>
                <a:lumOff val="60000"/>
              </a:schemeClr>
            </a:gs>
            <a:gs pos="94000">
              <a:schemeClr val="accent6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EA0B6C-8F1D-DC0C-5404-F90F40A5E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3627FD-6908-33B9-F6F7-11E555F8410D}"/>
              </a:ext>
            </a:extLst>
          </p:cNvPr>
          <p:cNvSpPr txBox="1"/>
          <p:nvPr/>
        </p:nvSpPr>
        <p:spPr>
          <a:xfrm>
            <a:off x="67112" y="388900"/>
            <a:ext cx="12057776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masis MT Pro Black" panose="02040A04050005020304" pitchFamily="18" charset="0"/>
              </a:rPr>
              <a:t>New Rules </a:t>
            </a:r>
          </a:p>
          <a:p>
            <a:pPr algn="ctr"/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9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Payment plans (HCC 2-269)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At the discretion of  the director, a written payment plan for unpaid taxes may be established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Term – 12 months which may be extended to maximum of 24 months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Taxpayer must remain current with payments both the plan and future tax owed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If the account becomes delinquent, upon written notice all unpaid tax, penalty and interest shall be immediately due; director may allow grace period of 20 days upon written notice to pay the delinquent tax</a:t>
            </a:r>
          </a:p>
          <a:p>
            <a:pPr marL="1371600" lvl="2" indent="-457200">
              <a:buFont typeface="+mj-lt"/>
              <a:buAutoNum type="alphaLcPeriod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9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New Rule – Notices; how given (HCC 2-269)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400" b="1" dirty="0">
                <a:solidFill>
                  <a:srgbClr val="453D39"/>
                </a:solidFill>
                <a:latin typeface="Amasis MT Pro" panose="020F0502020204030204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Notices shall be deemed given on the date when the notice was mailed to the addressee at the addressee’s last know address or place of business</a:t>
            </a:r>
          </a:p>
          <a:p>
            <a:pPr marL="457200" indent="-457200">
              <a:buFont typeface="+mj-lt"/>
              <a:buAutoNum type="arabicPeriod" startAt="9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9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9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457200" indent="-457200">
              <a:buFont typeface="+mj-lt"/>
              <a:buAutoNum type="arabicPeriod" startAt="9"/>
            </a:pPr>
            <a:endParaRPr lang="en-US" sz="2400" b="1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2400" dirty="0">
              <a:solidFill>
                <a:srgbClr val="453D39"/>
              </a:solidFill>
              <a:latin typeface="Amasis MT Pro" panose="020F0502020204030204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4165A0-F526-23F0-8DEB-B8C030FC8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C380-BEA1-435D-9B87-2C9A401BA0F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7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13296</TotalTime>
  <Words>1477</Words>
  <Application>Microsoft Office PowerPoint</Application>
  <PresentationFormat>Widescreen</PresentationFormat>
  <Paragraphs>165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ADLaM Display</vt:lpstr>
      <vt:lpstr>Amasis MT Pro</vt:lpstr>
      <vt:lpstr>Amasis MT Pro Black</vt:lpstr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Jo, Keita</dc:creator>
  <cp:lastModifiedBy>Crider, Wilson</cp:lastModifiedBy>
  <cp:revision>203</cp:revision>
  <cp:lastPrinted>2025-06-18T18:51:53Z</cp:lastPrinted>
  <dcterms:created xsi:type="dcterms:W3CDTF">2020-06-05T00:20:30Z</dcterms:created>
  <dcterms:modified xsi:type="dcterms:W3CDTF">2025-07-02T18:18:32Z</dcterms:modified>
</cp:coreProperties>
</file>