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90" r:id="rId27"/>
    <p:sldId id="292" r:id="rId28"/>
    <p:sldId id="286" r:id="rId29"/>
    <p:sldId id="289" r:id="rId30"/>
    <p:sldId id="287" r:id="rId31"/>
    <p:sldId id="291" r:id="rId32"/>
    <p:sldId id="288" r:id="rId3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7D"/>
    <a:srgbClr val="005596"/>
    <a:srgbClr val="FFFAF5"/>
    <a:srgbClr val="FAF0E6"/>
    <a:srgbClr val="FAF5F0"/>
    <a:srgbClr val="FFFDFA"/>
    <a:srgbClr val="FFFFFF"/>
    <a:srgbClr val="EEECE1"/>
    <a:srgbClr val="6E8850"/>
    <a:srgbClr val="7D7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39" autoAdjust="0"/>
  </p:normalViewPr>
  <p:slideViewPr>
    <p:cSldViewPr>
      <p:cViewPr varScale="1">
        <p:scale>
          <a:sx n="86" d="100"/>
          <a:sy n="86" d="100"/>
        </p:scale>
        <p:origin x="658" y="58"/>
      </p:cViewPr>
      <p:guideLst>
        <p:guide orient="horz" pos="27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2232" y="-102"/>
      </p:cViewPr>
      <p:guideLst>
        <p:guide orient="horz" pos="2933"/>
        <p:guide pos="221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6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6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r">
              <a:defRPr sz="1200"/>
            </a:lvl1pPr>
          </a:lstStyle>
          <a:p>
            <a:fld id="{E9C3E3CE-3CBC-4AB8-AE34-719F5383802C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6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6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r">
              <a:defRPr sz="1200"/>
            </a:lvl1pPr>
          </a:lstStyle>
          <a:p>
            <a:fld id="{10C58BCC-678C-4216-8949-9FD93E98BF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48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238" cy="466725"/>
          </a:xfrm>
          <a:prstGeom prst="rect">
            <a:avLst/>
          </a:prstGeom>
        </p:spPr>
        <p:txBody>
          <a:bodyPr vert="horz" lIns="91397" tIns="45698" rIns="91397" bIns="456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1397" tIns="45698" rIns="91397" bIns="45698" rtlCol="0"/>
          <a:lstStyle>
            <a:lvl1pPr algn="r">
              <a:defRPr sz="1200"/>
            </a:lvl1pPr>
          </a:lstStyle>
          <a:p>
            <a:fld id="{3C2146A2-312B-4280-A71F-E20384F25B99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7" tIns="45698" rIns="91397" bIns="4569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9926"/>
            <a:ext cx="5619750" cy="3665538"/>
          </a:xfrm>
          <a:prstGeom prst="rect">
            <a:avLst/>
          </a:prstGeom>
        </p:spPr>
        <p:txBody>
          <a:bodyPr vert="horz" lIns="91397" tIns="45698" rIns="91397" bIns="456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377"/>
            <a:ext cx="3043238" cy="466725"/>
          </a:xfrm>
          <a:prstGeom prst="rect">
            <a:avLst/>
          </a:prstGeom>
        </p:spPr>
        <p:txBody>
          <a:bodyPr vert="horz" lIns="91397" tIns="45698" rIns="91397" bIns="456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7"/>
            <a:ext cx="3043238" cy="466725"/>
          </a:xfrm>
          <a:prstGeom prst="rect">
            <a:avLst/>
          </a:prstGeom>
        </p:spPr>
        <p:txBody>
          <a:bodyPr vert="horz" lIns="91397" tIns="45698" rIns="91397" bIns="45698" rtlCol="0" anchor="b"/>
          <a:lstStyle>
            <a:lvl1pPr algn="r">
              <a:defRPr sz="1200"/>
            </a:lvl1pPr>
          </a:lstStyle>
          <a:p>
            <a:fld id="{2873E295-4CD1-4C30-B6A3-BA84516C6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3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E295-4CD1-4C30-B6A3-BA84516C60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1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 5 mark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 flipH="1">
            <a:off x="3657600" y="1672402"/>
            <a:ext cx="5486400" cy="1030307"/>
          </a:xfrm>
          <a:custGeom>
            <a:avLst/>
            <a:gdLst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71721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54703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030307">
                <a:moveTo>
                  <a:pt x="0" y="0"/>
                </a:moveTo>
                <a:lnTo>
                  <a:pt x="5354703" y="3079"/>
                </a:lnTo>
                <a:cubicBezTo>
                  <a:pt x="5446463" y="3079"/>
                  <a:pt x="5486400" y="18385"/>
                  <a:pt x="5486400" y="113224"/>
                </a:cubicBezTo>
                <a:lnTo>
                  <a:pt x="5486400" y="1030307"/>
                </a:lnTo>
                <a:lnTo>
                  <a:pt x="0" y="103030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596"/>
              </a:gs>
              <a:gs pos="100000">
                <a:srgbClr val="2F527D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91440" indent="0">
              <a:buNone/>
              <a:defRPr sz="2600" b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2819400"/>
            <a:ext cx="5029200" cy="457200"/>
          </a:xfrm>
        </p:spPr>
        <p:txBody>
          <a:bodyPr>
            <a:normAutofit/>
          </a:bodyPr>
          <a:lstStyle>
            <a:lvl1pPr marL="91440" indent="0">
              <a:buNone/>
              <a:defRPr sz="2200" baseline="0">
                <a:solidFill>
                  <a:srgbClr val="2F527D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r>
              <a:rPr lang="en-US" sz="22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Date or Subtitle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3393291"/>
            <a:ext cx="5029200" cy="950109"/>
          </a:xfrm>
        </p:spPr>
        <p:txBody>
          <a:bodyPr/>
          <a:lstStyle>
            <a:lvl1pPr marL="9144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Presenter: </a:t>
            </a:r>
          </a:p>
        </p:txBody>
      </p:sp>
    </p:spTree>
    <p:extLst>
      <p:ext uri="{BB962C8B-B14F-4D97-AF65-F5344CB8AC3E}">
        <p14:creationId xmlns:p14="http://schemas.microsoft.com/office/powerpoint/2010/main" val="390598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86200" cy="4754563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00600" y="1371600"/>
            <a:ext cx="3857625" cy="4754563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8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5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6400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3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 flipH="1">
            <a:off x="3657600" y="1672402"/>
            <a:ext cx="5486400" cy="1030307"/>
          </a:xfrm>
          <a:custGeom>
            <a:avLst/>
            <a:gdLst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71721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54703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030307">
                <a:moveTo>
                  <a:pt x="0" y="0"/>
                </a:moveTo>
                <a:lnTo>
                  <a:pt x="5354703" y="3079"/>
                </a:lnTo>
                <a:cubicBezTo>
                  <a:pt x="5446463" y="3079"/>
                  <a:pt x="5486400" y="18385"/>
                  <a:pt x="5486400" y="113224"/>
                </a:cubicBezTo>
                <a:lnTo>
                  <a:pt x="5486400" y="1030307"/>
                </a:lnTo>
                <a:lnTo>
                  <a:pt x="0" y="103030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596"/>
              </a:gs>
              <a:gs pos="100000">
                <a:srgbClr val="2F527D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91440" indent="0">
              <a:buNone/>
              <a:defRPr sz="2600" b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2819400"/>
            <a:ext cx="5029200" cy="457200"/>
          </a:xfrm>
        </p:spPr>
        <p:txBody>
          <a:bodyPr>
            <a:normAutofit/>
          </a:bodyPr>
          <a:lstStyle>
            <a:lvl1pPr marL="91440" indent="0">
              <a:buNone/>
              <a:defRPr sz="2200" baseline="0">
                <a:solidFill>
                  <a:srgbClr val="2F527D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r>
              <a:rPr lang="en-US" sz="22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Date or Subtitle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3393291"/>
            <a:ext cx="5029200" cy="950109"/>
          </a:xfrm>
        </p:spPr>
        <p:txBody>
          <a:bodyPr/>
          <a:lstStyle>
            <a:lvl1pPr marL="9144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Presenter: </a:t>
            </a:r>
          </a:p>
        </p:txBody>
      </p:sp>
    </p:spTree>
    <p:extLst>
      <p:ext uri="{BB962C8B-B14F-4D97-AF65-F5344CB8AC3E}">
        <p14:creationId xmlns:p14="http://schemas.microsoft.com/office/powerpoint/2010/main" val="33460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 Enviro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 flipH="1">
            <a:off x="3657600" y="1672402"/>
            <a:ext cx="5486400" cy="1030307"/>
          </a:xfrm>
          <a:custGeom>
            <a:avLst/>
            <a:gdLst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71721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54703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030307">
                <a:moveTo>
                  <a:pt x="0" y="0"/>
                </a:moveTo>
                <a:lnTo>
                  <a:pt x="5354703" y="3079"/>
                </a:lnTo>
                <a:cubicBezTo>
                  <a:pt x="5446463" y="3079"/>
                  <a:pt x="5486400" y="18385"/>
                  <a:pt x="5486400" y="113224"/>
                </a:cubicBezTo>
                <a:lnTo>
                  <a:pt x="5486400" y="1030307"/>
                </a:lnTo>
                <a:lnTo>
                  <a:pt x="0" y="103030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596"/>
              </a:gs>
              <a:gs pos="100000">
                <a:srgbClr val="2F527D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91440" indent="0">
              <a:buNone/>
              <a:defRPr sz="2600" b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2819400"/>
            <a:ext cx="5029200" cy="457200"/>
          </a:xfrm>
        </p:spPr>
        <p:txBody>
          <a:bodyPr>
            <a:normAutofit/>
          </a:bodyPr>
          <a:lstStyle>
            <a:lvl1pPr marL="91440" indent="0">
              <a:buNone/>
              <a:defRPr sz="2200" baseline="0">
                <a:solidFill>
                  <a:srgbClr val="2F527D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r>
              <a:rPr lang="en-US" sz="22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Date or Subtitle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3393291"/>
            <a:ext cx="5029200" cy="950109"/>
          </a:xfrm>
        </p:spPr>
        <p:txBody>
          <a:bodyPr/>
          <a:lstStyle>
            <a:lvl1pPr marL="9144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Presenter: </a:t>
            </a:r>
          </a:p>
        </p:txBody>
      </p:sp>
    </p:spTree>
    <p:extLst>
      <p:ext uri="{BB962C8B-B14F-4D97-AF65-F5344CB8AC3E}">
        <p14:creationId xmlns:p14="http://schemas.microsoft.com/office/powerpoint/2010/main" val="212969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 Infra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 flipH="1">
            <a:off x="3657600" y="1672402"/>
            <a:ext cx="5486400" cy="1030307"/>
          </a:xfrm>
          <a:custGeom>
            <a:avLst/>
            <a:gdLst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71721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54703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030307">
                <a:moveTo>
                  <a:pt x="0" y="0"/>
                </a:moveTo>
                <a:lnTo>
                  <a:pt x="5354703" y="3079"/>
                </a:lnTo>
                <a:cubicBezTo>
                  <a:pt x="5446463" y="3079"/>
                  <a:pt x="5486400" y="18385"/>
                  <a:pt x="5486400" y="113224"/>
                </a:cubicBezTo>
                <a:lnTo>
                  <a:pt x="5486400" y="1030307"/>
                </a:lnTo>
                <a:lnTo>
                  <a:pt x="0" y="103030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596"/>
              </a:gs>
              <a:gs pos="100000">
                <a:srgbClr val="2F527D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91440" indent="0">
              <a:buNone/>
              <a:defRPr sz="2600" b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2819400"/>
            <a:ext cx="5029200" cy="457200"/>
          </a:xfrm>
        </p:spPr>
        <p:txBody>
          <a:bodyPr>
            <a:normAutofit/>
          </a:bodyPr>
          <a:lstStyle>
            <a:lvl1pPr marL="91440" indent="0">
              <a:buNone/>
              <a:defRPr sz="2200" baseline="0">
                <a:solidFill>
                  <a:srgbClr val="2F527D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r>
              <a:rPr lang="en-US" sz="22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Date or Subtitle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3393291"/>
            <a:ext cx="5029200" cy="950109"/>
          </a:xfrm>
        </p:spPr>
        <p:txBody>
          <a:bodyPr/>
          <a:lstStyle>
            <a:lvl1pPr marL="9144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Presenter: </a:t>
            </a:r>
          </a:p>
        </p:txBody>
      </p:sp>
    </p:spTree>
    <p:extLst>
      <p:ext uri="{BB962C8B-B14F-4D97-AF65-F5344CB8AC3E}">
        <p14:creationId xmlns:p14="http://schemas.microsoft.com/office/powerpoint/2010/main" val="427151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Resource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 flipH="1">
            <a:off x="3657600" y="1672402"/>
            <a:ext cx="5486400" cy="1030307"/>
          </a:xfrm>
          <a:custGeom>
            <a:avLst/>
            <a:gdLst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71721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54703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030307">
                <a:moveTo>
                  <a:pt x="0" y="0"/>
                </a:moveTo>
                <a:lnTo>
                  <a:pt x="5354703" y="3079"/>
                </a:lnTo>
                <a:cubicBezTo>
                  <a:pt x="5446463" y="3079"/>
                  <a:pt x="5486400" y="18385"/>
                  <a:pt x="5486400" y="113224"/>
                </a:cubicBezTo>
                <a:lnTo>
                  <a:pt x="5486400" y="1030307"/>
                </a:lnTo>
                <a:lnTo>
                  <a:pt x="0" y="103030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596"/>
              </a:gs>
              <a:gs pos="100000">
                <a:srgbClr val="2F527D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91440" indent="0">
              <a:buNone/>
              <a:defRPr sz="2600" b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2819400"/>
            <a:ext cx="5029200" cy="457200"/>
          </a:xfrm>
        </p:spPr>
        <p:txBody>
          <a:bodyPr>
            <a:normAutofit/>
          </a:bodyPr>
          <a:lstStyle>
            <a:lvl1pPr marL="91440" indent="0">
              <a:buNone/>
              <a:defRPr sz="2200" baseline="0">
                <a:solidFill>
                  <a:srgbClr val="2F527D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r>
              <a:rPr lang="en-US" sz="22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Date or Subtitle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3393291"/>
            <a:ext cx="5029200" cy="950109"/>
          </a:xfrm>
        </p:spPr>
        <p:txBody>
          <a:bodyPr/>
          <a:lstStyle>
            <a:lvl1pPr marL="9144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Presenter: </a:t>
            </a:r>
          </a:p>
        </p:txBody>
      </p:sp>
    </p:spTree>
    <p:extLst>
      <p:ext uri="{BB962C8B-B14F-4D97-AF65-F5344CB8AC3E}">
        <p14:creationId xmlns:p14="http://schemas.microsoft.com/office/powerpoint/2010/main" val="212531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-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 flipH="1">
            <a:off x="3657600" y="1672402"/>
            <a:ext cx="5486400" cy="1030307"/>
          </a:xfrm>
          <a:custGeom>
            <a:avLst/>
            <a:gdLst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71721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54703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030307">
                <a:moveTo>
                  <a:pt x="0" y="0"/>
                </a:moveTo>
                <a:lnTo>
                  <a:pt x="5354703" y="3079"/>
                </a:lnTo>
                <a:cubicBezTo>
                  <a:pt x="5446463" y="3079"/>
                  <a:pt x="5486400" y="18385"/>
                  <a:pt x="5486400" y="113224"/>
                </a:cubicBezTo>
                <a:lnTo>
                  <a:pt x="5486400" y="1030307"/>
                </a:lnTo>
                <a:lnTo>
                  <a:pt x="0" y="103030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596"/>
              </a:gs>
              <a:gs pos="100000">
                <a:srgbClr val="2F527D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91440" indent="0">
              <a:buNone/>
              <a:defRPr sz="2600" b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2819400"/>
            <a:ext cx="5029200" cy="457200"/>
          </a:xfrm>
        </p:spPr>
        <p:txBody>
          <a:bodyPr>
            <a:normAutofit/>
          </a:bodyPr>
          <a:lstStyle>
            <a:lvl1pPr marL="91440" indent="0">
              <a:buNone/>
              <a:defRPr sz="2200" baseline="0">
                <a:solidFill>
                  <a:srgbClr val="2F527D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r>
              <a:rPr lang="en-US" sz="22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Date or Subtitle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3393291"/>
            <a:ext cx="5029200" cy="950109"/>
          </a:xfrm>
        </p:spPr>
        <p:txBody>
          <a:bodyPr/>
          <a:lstStyle>
            <a:lvl1pPr marL="9144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Presenter: </a:t>
            </a:r>
          </a:p>
        </p:txBody>
      </p:sp>
    </p:spTree>
    <p:extLst>
      <p:ext uri="{BB962C8B-B14F-4D97-AF65-F5344CB8AC3E}">
        <p14:creationId xmlns:p14="http://schemas.microsoft.com/office/powerpoint/2010/main" val="374387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39496" y="457200"/>
            <a:ext cx="1078992" cy="1078992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1609344" y="1828800"/>
            <a:ext cx="960120" cy="960120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9496" y="2788920"/>
            <a:ext cx="813816" cy="813816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700784" y="3675888"/>
            <a:ext cx="1024128" cy="1024128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77824" y="4892040"/>
            <a:ext cx="950976" cy="950976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 flipH="1">
            <a:off x="3657600" y="1672402"/>
            <a:ext cx="5486400" cy="1030307"/>
          </a:xfrm>
          <a:custGeom>
            <a:avLst/>
            <a:gdLst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71721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54703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030307">
                <a:moveTo>
                  <a:pt x="0" y="0"/>
                </a:moveTo>
                <a:lnTo>
                  <a:pt x="5354703" y="3079"/>
                </a:lnTo>
                <a:cubicBezTo>
                  <a:pt x="5446463" y="3079"/>
                  <a:pt x="5486400" y="18385"/>
                  <a:pt x="5486400" y="113224"/>
                </a:cubicBezTo>
                <a:lnTo>
                  <a:pt x="5486400" y="1030307"/>
                </a:lnTo>
                <a:lnTo>
                  <a:pt x="0" y="103030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596"/>
              </a:gs>
              <a:gs pos="100000">
                <a:srgbClr val="2F527D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91440" indent="0">
              <a:buNone/>
              <a:defRPr sz="2600" b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57600" y="2819400"/>
            <a:ext cx="5029200" cy="457200"/>
          </a:xfrm>
        </p:spPr>
        <p:txBody>
          <a:bodyPr>
            <a:normAutofit/>
          </a:bodyPr>
          <a:lstStyle>
            <a:lvl1pPr marL="91440" indent="0">
              <a:buNone/>
              <a:defRPr sz="2200" baseline="0">
                <a:solidFill>
                  <a:srgbClr val="2F527D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r>
              <a:rPr lang="en-US" sz="22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Date or Subtitle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3393291"/>
            <a:ext cx="5029200" cy="950109"/>
          </a:xfrm>
        </p:spPr>
        <p:txBody>
          <a:bodyPr/>
          <a:lstStyle>
            <a:lvl1pPr marL="9144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Presenter: </a:t>
            </a:r>
          </a:p>
        </p:txBody>
      </p:sp>
    </p:spTree>
    <p:extLst>
      <p:ext uri="{BB962C8B-B14F-4D97-AF65-F5344CB8AC3E}">
        <p14:creationId xmlns:p14="http://schemas.microsoft.com/office/powerpoint/2010/main" val="746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78162"/>
            <a:ext cx="5791200" cy="1247961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Franklin Gothic Book" panose="020B0503020102020204" pitchFamily="34" charset="0"/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buClr>
                <a:schemeClr val="tx2"/>
              </a:buClr>
              <a:buSzPct val="100000"/>
              <a:buFont typeface="Franklin Gothic Book" panose="020B0503020102020204" pitchFamily="34" charset="0"/>
              <a:buChar char="—"/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2149143"/>
            <a:ext cx="5791200" cy="975057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09600"/>
            <a:ext cx="2514600" cy="9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6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1371600"/>
            <a:ext cx="8201025" cy="4724399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1534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5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55" r:id="rId9"/>
    <p:sldLayoutId id="2147483664" r:id="rId10"/>
    <p:sldLayoutId id="2147483654" r:id="rId11"/>
    <p:sldLayoutId id="214748366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defTabSz="914400" rtl="0" eaLnBrk="1" latinLnBrk="0" hangingPunct="1">
        <a:spcBef>
          <a:spcPts val="600"/>
        </a:spcBef>
        <a:buFont typeface="Franklin Gothic Book" panose="020B0503020102020204" pitchFamily="34" charset="0"/>
        <a:buChar char="●"/>
        <a:defRPr sz="2200" kern="1200" baseline="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1pPr>
      <a:lvl2pPr marL="640080" indent="-182880" algn="l" defTabSz="914400" rtl="0" eaLnBrk="1" latinLnBrk="0" hangingPunct="1">
        <a:spcBef>
          <a:spcPts val="0"/>
        </a:spcBef>
        <a:buClr>
          <a:srgbClr val="7F7F7F"/>
        </a:buClr>
        <a:buFont typeface="Wingdings" panose="05000000000000000000" pitchFamily="2" charset="2"/>
        <a:buChar char="§"/>
        <a:defRPr sz="2000" kern="1200" baseline="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Clr>
          <a:srgbClr val="7F7F7F"/>
        </a:buClr>
        <a:buFont typeface="Franklin Gothic Book" panose="020B0503020102020204" pitchFamily="34" charset="0"/>
        <a:buChar char="—"/>
        <a:defRPr sz="1800" kern="1200" baseline="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Clr>
          <a:srgbClr val="7F7F7F"/>
        </a:buClr>
        <a:buFont typeface="Franklin Gothic Book" panose="020B0503020102020204" pitchFamily="34" charset="0"/>
        <a:buChar char="—"/>
        <a:defRPr lang="en-US" sz="1800" kern="1200" baseline="0" dirty="0" smtClean="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ts val="0"/>
        </a:spcBef>
        <a:buFont typeface="Franklin Gothic Book" panose="020B0503020102020204" pitchFamily="34" charset="0"/>
        <a:buNone/>
        <a:defRPr lang="en-US" sz="1800" kern="1200" baseline="0" dirty="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-hoffman.com/2011/08/06/off-topic-31-day-reset-day-6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ntarte.com/2011/06/my-10-goals-as-1st-year-administrator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www.surveymonkey.com/r/HawaiiCountyHMP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hawaiicounty.gov/departments/civil-defense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i.es/blogs/veronicarecanati/2013/02/10/project-management-why-do-projects-fail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00200" y="1819656"/>
            <a:ext cx="978408" cy="9784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530787" y="2776293"/>
            <a:ext cx="838200" cy="838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1691640" y="3666744"/>
            <a:ext cx="1042851" cy="104285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868680" y="4873752"/>
            <a:ext cx="969264" cy="9692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B28CEE2-8D6C-405F-A6E7-0092924BB7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" b="2105"/>
          <a:stretch>
            <a:fillRect/>
          </a:stretch>
        </p:blipFill>
        <p:spPr>
          <a:xfrm>
            <a:off x="457200" y="382306"/>
            <a:ext cx="1234440" cy="1265355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CD495D2-EF45-4C0F-A173-319B1097E0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6" r="20726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F82F829A-7B6C-45B3-9271-EBA0A444D3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60EED24-3ED9-430D-8D57-635A8A4FE1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670B91B5-BFAA-44B6-AF60-E714589EA7A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Hawaii County Hazard Mitigation Plan-Update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Phase 1 Public Meetings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Rob Flaner, CFM</a:t>
            </a:r>
          </a:p>
          <a:p>
            <a:r>
              <a:rPr lang="en-US" dirty="0"/>
              <a:t>Cindy Rolli, CFM</a:t>
            </a:r>
          </a:p>
        </p:txBody>
      </p:sp>
    </p:spTree>
    <p:extLst>
      <p:ext uri="{BB962C8B-B14F-4D97-AF65-F5344CB8AC3E}">
        <p14:creationId xmlns:p14="http://schemas.microsoft.com/office/powerpoint/2010/main" val="200652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E3B25D-0F32-4128-B965-214E1A51EC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1DE65-AA87-446F-BF69-15D1AA22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County’s Objectives for this Plan Update Process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EF4090B-0850-4FF5-9303-E93D265C546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1371600"/>
            <a:ext cx="8201025" cy="4724400"/>
          </a:xfrm>
        </p:spPr>
        <p:txBody>
          <a:bodyPr>
            <a:normAutofit/>
          </a:bodyPr>
          <a:lstStyle/>
          <a:p>
            <a:r>
              <a:rPr lang="en-US" sz="2400" dirty="0"/>
              <a:t>Promote the wise use of resources and increase coordination among Hawaii County programs and stakeholders</a:t>
            </a:r>
          </a:p>
          <a:p>
            <a:r>
              <a:rPr lang="en-US" sz="2400" dirty="0"/>
              <a:t>Leverage the County’s on-going recovery efforts from the  Kilauea volcano eruption</a:t>
            </a:r>
          </a:p>
          <a:p>
            <a:r>
              <a:rPr lang="en-US" sz="2400" dirty="0"/>
              <a:t>Identify natural hazard risks and vulnerabilities for the people, property and economy of Hawaii County</a:t>
            </a:r>
          </a:p>
          <a:p>
            <a:r>
              <a:rPr lang="en-US" sz="2400" dirty="0"/>
              <a:t>Develop specific strategies to reduce disaster risk and improve resilience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703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58D4E8-A406-4B81-A180-6CBDDC419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CF93A-356B-4364-ACE4-3E704A23F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 Update Work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B2747-D80E-4AA4-A15C-AD3DBE67625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1371601"/>
            <a:ext cx="8201025" cy="2057400"/>
          </a:xfrm>
        </p:spPr>
        <p:txBody>
          <a:bodyPr/>
          <a:lstStyle/>
          <a:p>
            <a:r>
              <a:rPr lang="en-US" dirty="0"/>
              <a:t>7 phase scope of work</a:t>
            </a:r>
          </a:p>
          <a:p>
            <a:r>
              <a:rPr lang="en-US" dirty="0"/>
              <a:t>Follow the 10-Step Planning script from FEMA’s Community Rating System (CRS Program).</a:t>
            </a:r>
          </a:p>
          <a:p>
            <a:r>
              <a:rPr lang="en-US" dirty="0"/>
              <a:t>Centers on a comprehensive risk assessment and active public engagement strategy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FDAA2-2F99-4915-B7A8-59CEDB5328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7214234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47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B5CE66-3E53-466C-AC57-FF49F27A2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49B213-0E32-4458-9D1D-F3D68193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HMP Working Group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9366D-08C2-4027-903A-DEEE9B3C87E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 24 member Working Group is overseeing the plan update</a:t>
            </a:r>
          </a:p>
          <a:p>
            <a:r>
              <a:rPr lang="en-US" dirty="0"/>
              <a:t>Multi-disciplined representation</a:t>
            </a:r>
          </a:p>
          <a:p>
            <a:r>
              <a:rPr lang="en-US" dirty="0"/>
              <a:t>Stakeholders (business, academia, government)</a:t>
            </a:r>
          </a:p>
          <a:p>
            <a:r>
              <a:rPr lang="en-US" dirty="0"/>
              <a:t>Emergency Management</a:t>
            </a:r>
          </a:p>
          <a:p>
            <a:r>
              <a:rPr lang="en-US" dirty="0"/>
              <a:t>Has met 2 times since October 2019</a:t>
            </a:r>
          </a:p>
          <a:p>
            <a:r>
              <a:rPr lang="en-US" dirty="0"/>
              <a:t>Meets 3rd Tuesday of every month from 2-4pm at the </a:t>
            </a:r>
            <a:r>
              <a:rPr lang="en-US" dirty="0" err="1"/>
              <a:t>Aupuni</a:t>
            </a:r>
            <a:r>
              <a:rPr lang="en-US" dirty="0"/>
              <a:t> Center Conference Room</a:t>
            </a:r>
          </a:p>
          <a:p>
            <a:r>
              <a:rPr lang="en-US" dirty="0"/>
              <a:t>All meetings are open to the public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EA30A8-BB8B-4F32-A454-AE5C525A3D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51F943-66B1-4BD3-BD11-C3715C45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Plan’s Mission Statement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9BC24-7F9D-49FA-B102-AEE1C3775F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1371601"/>
            <a:ext cx="8201025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Identify risks to life and property resulting from hazards events to determine viable actions that will reduce the risk and enable resilient communities.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3D7A5-2C73-4DAF-90C9-5A20C651B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38400" y="3116318"/>
            <a:ext cx="4048125" cy="2686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7B4D28-31A9-44C8-B064-5898DCDB50F3}"/>
              </a:ext>
            </a:extLst>
          </p:cNvPr>
          <p:cNvSpPr txBox="1"/>
          <p:nvPr/>
        </p:nvSpPr>
        <p:spPr>
          <a:xfrm>
            <a:off x="2438400" y="5802368"/>
            <a:ext cx="4048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hlinkClick r:id="rId3" tooltip="http://www.meg-hoffman.com/2011/08/06/off-topic-31-day-reset-day-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chemeClr val="bg1"/>
                </a:solidFill>
              </a:rPr>
              <a:t> by Unknown Author is licensed under </a:t>
            </a:r>
            <a:r>
              <a:rPr lang="en-US" sz="900" dirty="0">
                <a:solidFill>
                  <a:schemeClr val="bg1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5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7A4ECB-D23B-473A-AD12-164587FA90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F16E8-B496-4070-A04B-6523B7A9910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1371600"/>
            <a:ext cx="8201025" cy="512127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Utilize state-of-the-art methods and technologies as well as local knowledge to identify hazards, risks, and capabilities.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Ensure that all critical facilities and infrastructure withstand hazard incidents and have contingency plans to restore services quickly.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Protect natural and cultural resources to the extent practicable that mitigate hazards.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Promote actions that support land use planning and regulations designed to ensure long-term resiliency. 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Promote community risk reduction and preparedness through public education, training, and awareness.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Improve capabilities to implement response protocols and continuity of operations and services.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Strengthen partnerships and leverage existing resources and capabilities to identify, assess, and reduce the impact of hazards.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7BD84-5093-4712-B744-344C61CBF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2200" y="0"/>
            <a:ext cx="2590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1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B013E7-398F-479A-8093-0053663FA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DA0920-0DFA-4A5B-B43D-73602C937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517818"/>
            <a:ext cx="5791200" cy="975057"/>
          </a:xfrm>
        </p:spPr>
        <p:txBody>
          <a:bodyPr/>
          <a:lstStyle/>
          <a:p>
            <a:r>
              <a:rPr lang="en-US" dirty="0"/>
              <a:t>The Risk Assessment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60C524-CC49-4E6B-B5EC-32D763020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41" y="1702490"/>
            <a:ext cx="1295400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D4D09F-E2D6-452B-B9FE-1C640D7F6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79" y="2227087"/>
            <a:ext cx="1295400" cy="16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A38DA5-2D5E-43E8-A34F-53544A1CF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24" y="3444166"/>
            <a:ext cx="1295400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5304B-FA2A-440D-96A6-975727B16E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40" y="4210408"/>
            <a:ext cx="1295400" cy="160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E2309F-33ED-46C1-957A-FB64017AA3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62" y="4789676"/>
            <a:ext cx="1295400" cy="1600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C35DBF-709D-41F8-87AB-4143632BF6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17" y="1702490"/>
            <a:ext cx="1293181" cy="160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DF3E0F-26CA-4C39-B767-D6AB1A9458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62" y="2412137"/>
            <a:ext cx="1326472" cy="15965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EA314B-9919-4E56-B4D8-73416C4C63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31" y="3051699"/>
            <a:ext cx="1326472" cy="15965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F6B071-2652-483C-B5D2-DB23A886D7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10000"/>
            <a:ext cx="1326472" cy="15965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FA6AF70-71D3-4A35-A75B-F1DBECA0DE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18" y="4648200"/>
            <a:ext cx="1317964" cy="159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00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92FD1-90A9-4E1A-909C-6B5A8FA4F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A69A31-2B09-4F0F-85E4-BA29D3F9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Risk?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7BEBDC0-8CBF-4630-A4AD-63750CF363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28600" y="1341437"/>
            <a:ext cx="5486399" cy="4724400"/>
          </a:xfrm>
        </p:spPr>
        <p:txBody>
          <a:bodyPr>
            <a:normAutofit/>
          </a:bodyPr>
          <a:lstStyle/>
          <a:p>
            <a:pPr lvl="0">
              <a:buNone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/>
                <a:cs typeface="+mn-cs"/>
              </a:rPr>
              <a:t>Risk is defined as a function of :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þ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/>
                <a:cs typeface="+mn-cs"/>
              </a:rPr>
              <a:t>Hazard</a:t>
            </a:r>
          </a:p>
          <a:p>
            <a:pPr lvl="2">
              <a:buClr>
                <a:schemeClr val="tx2">
                  <a:lumMod val="75000"/>
                </a:schemeClr>
              </a:buClr>
              <a:buFontTx/>
              <a:buChar char="•"/>
              <a:defRPr/>
            </a:pPr>
            <a:r>
              <a:rPr lang="en-US" i="1" dirty="0">
                <a:solidFill>
                  <a:schemeClr val="tx1"/>
                </a:solidFill>
                <a:latin typeface="Calibri" panose="020F0502020204030204"/>
                <a:cs typeface="+mn-cs"/>
              </a:rPr>
              <a:t> Source of potential danger or adverse condition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þ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/>
                <a:cs typeface="+mn-cs"/>
              </a:rPr>
              <a:t>Exposure</a:t>
            </a:r>
          </a:p>
          <a:p>
            <a:pPr lvl="2">
              <a:buClr>
                <a:schemeClr val="tx2">
                  <a:lumMod val="75000"/>
                </a:schemeClr>
              </a:buClr>
              <a:buFontTx/>
              <a:buChar char="•"/>
              <a:defRPr/>
            </a:pPr>
            <a:r>
              <a:rPr lang="en-US" i="1" dirty="0">
                <a:solidFill>
                  <a:schemeClr val="tx1"/>
                </a:solidFill>
                <a:latin typeface="Calibri" panose="020F0502020204030204"/>
                <a:cs typeface="+mn-cs"/>
              </a:rPr>
              <a:t>Manmade or natural features that are  exposed to the hazard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þ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/>
                <a:cs typeface="+mn-cs"/>
              </a:rPr>
              <a:t>Vulnerability</a:t>
            </a:r>
          </a:p>
          <a:p>
            <a:pPr lvl="2">
              <a:buClr>
                <a:schemeClr val="tx2">
                  <a:lumMod val="75000"/>
                </a:schemeClr>
              </a:buClr>
              <a:buFontTx/>
              <a:buChar char="•"/>
              <a:defRPr/>
            </a:pPr>
            <a:r>
              <a:rPr lang="en-US" i="1" dirty="0">
                <a:solidFill>
                  <a:schemeClr val="tx1"/>
                </a:solidFill>
                <a:latin typeface="Calibri" panose="020F0502020204030204"/>
                <a:cs typeface="+mn-cs"/>
              </a:rPr>
              <a:t>Damage susceptibility of the exposed features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þ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/>
                <a:cs typeface="+mn-cs"/>
              </a:rPr>
              <a:t>Capability</a:t>
            </a:r>
          </a:p>
          <a:p>
            <a:pPr lvl="2">
              <a:buClr>
                <a:schemeClr val="tx2">
                  <a:lumMod val="75000"/>
                </a:schemeClr>
              </a:buClr>
              <a:buFontTx/>
              <a:buChar char="•"/>
              <a:defRPr/>
            </a:pPr>
            <a:r>
              <a:rPr lang="en-US" i="1" dirty="0">
                <a:solidFill>
                  <a:schemeClr val="tx1"/>
                </a:solidFill>
                <a:latin typeface="Calibri" panose="020F0502020204030204"/>
                <a:cs typeface="+mn-cs"/>
              </a:rPr>
              <a:t>Regulatory Capability</a:t>
            </a:r>
          </a:p>
          <a:p>
            <a:pPr lvl="2">
              <a:buClr>
                <a:schemeClr val="tx2">
                  <a:lumMod val="75000"/>
                </a:schemeClr>
              </a:buClr>
              <a:buFontTx/>
              <a:buChar char="•"/>
              <a:defRPr/>
            </a:pPr>
            <a:r>
              <a:rPr lang="en-US" i="1" dirty="0">
                <a:solidFill>
                  <a:schemeClr val="tx1"/>
                </a:solidFill>
                <a:latin typeface="Calibri" panose="020F0502020204030204"/>
                <a:cs typeface="+mn-cs"/>
              </a:rPr>
              <a:t>Technical Capability</a:t>
            </a:r>
          </a:p>
          <a:p>
            <a:pPr lvl="2">
              <a:buClr>
                <a:schemeClr val="tx2">
                  <a:lumMod val="75000"/>
                </a:schemeClr>
              </a:buClr>
              <a:buFontTx/>
              <a:buChar char="•"/>
              <a:defRPr/>
            </a:pPr>
            <a:r>
              <a:rPr lang="en-US" i="1" dirty="0">
                <a:solidFill>
                  <a:schemeClr val="tx1"/>
                </a:solidFill>
                <a:latin typeface="Calibri" panose="020F0502020204030204"/>
                <a:cs typeface="+mn-cs"/>
              </a:rPr>
              <a:t>Financial Capability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6040C7-B826-4B9B-AF66-E1593C687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09399"/>
            <a:ext cx="2895600" cy="1732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1306FC-619D-4DA8-93AA-94294D17F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37224"/>
            <a:ext cx="2895600" cy="1732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1ACB9F-F4CF-437D-8E99-25FD2F8BC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65049"/>
            <a:ext cx="2895600" cy="17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1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185E0D-E1B7-41D4-95A9-4FF1C1680B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1D4214-1AFC-4242-A2BA-70F92C4B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Reduction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A42B4-5A58-447D-9674-DA6604C4147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524000"/>
            <a:ext cx="5181599" cy="4724399"/>
          </a:xfr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FF9900"/>
              </a:buClr>
              <a:buNone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To Reduce Risk: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F"/>
              <a:defRPr/>
            </a:pPr>
            <a:r>
              <a:rPr lang="en-US" sz="2400" b="1" i="1" dirty="0">
                <a:solidFill>
                  <a:srgbClr val="333E48"/>
                </a:solidFill>
                <a:latin typeface="Arial" panose="020B0604020202020204" pitchFamily="34" charset="0"/>
              </a:rPr>
              <a:t>Manipulate the Hazard</a:t>
            </a:r>
            <a:r>
              <a:rPr lang="en-US" sz="2400" dirty="0">
                <a:solidFill>
                  <a:srgbClr val="333E48"/>
                </a:solidFill>
                <a:latin typeface="Arial" panose="020B0604020202020204" pitchFamily="34" charset="0"/>
              </a:rPr>
              <a:t>:  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ClrTx/>
              <a:buFontTx/>
              <a:buChar char="•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structural flood control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F"/>
              <a:defRPr/>
            </a:pPr>
            <a:r>
              <a:rPr lang="en-US" sz="2400" b="1" i="1" dirty="0">
                <a:solidFill>
                  <a:srgbClr val="333E48"/>
                </a:solidFill>
                <a:latin typeface="Arial" panose="020B0604020202020204" pitchFamily="34" charset="0"/>
              </a:rPr>
              <a:t>Reduce Exposure</a:t>
            </a:r>
            <a:r>
              <a:rPr lang="en-US" sz="2400" dirty="0">
                <a:solidFill>
                  <a:srgbClr val="333E48"/>
                </a:solidFill>
                <a:latin typeface="Arial" panose="020B0604020202020204" pitchFamily="34" charset="0"/>
              </a:rPr>
              <a:t>: 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ClrTx/>
              <a:buFontTx/>
              <a:buChar char="•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property acquisition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333E48"/>
              </a:buClr>
              <a:buFont typeface="Wingdings" panose="05000000000000000000" pitchFamily="2" charset="2"/>
              <a:buChar char="F"/>
              <a:defRPr/>
            </a:pPr>
            <a:r>
              <a:rPr lang="en-US" sz="2400" b="1" i="1" dirty="0">
                <a:solidFill>
                  <a:srgbClr val="333E48"/>
                </a:solidFill>
                <a:latin typeface="Arial" panose="020B0604020202020204" pitchFamily="34" charset="0"/>
              </a:rPr>
              <a:t>Reduce Vulnerability</a:t>
            </a:r>
            <a:r>
              <a:rPr lang="en-US" sz="2400" dirty="0">
                <a:solidFill>
                  <a:srgbClr val="333E48"/>
                </a:solidFill>
                <a:latin typeface="Arial" panose="020B0604020202020204" pitchFamily="34" charset="0"/>
              </a:rPr>
              <a:t>: 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ClrTx/>
              <a:buFontTx/>
              <a:buChar char="•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retrofitting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333E48"/>
              </a:buClr>
              <a:buFont typeface="Wingdings" panose="05000000000000000000" pitchFamily="2" charset="2"/>
              <a:buChar char="F"/>
              <a:defRPr/>
            </a:pPr>
            <a:r>
              <a:rPr lang="en-US" sz="2400" b="1" i="1" dirty="0">
                <a:solidFill>
                  <a:srgbClr val="333E48"/>
                </a:solidFill>
                <a:latin typeface="Arial" panose="020B0604020202020204" pitchFamily="34" charset="0"/>
              </a:rPr>
              <a:t>Increase capability</a:t>
            </a:r>
            <a:r>
              <a:rPr lang="en-US" sz="2400" dirty="0">
                <a:solidFill>
                  <a:srgbClr val="333E48"/>
                </a:solidFill>
                <a:latin typeface="Arial" panose="020B0604020202020204" pitchFamily="34" charset="0"/>
              </a:rPr>
              <a:t>: 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ClrTx/>
              <a:buFontTx/>
              <a:buChar char="•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$, preparation, technical assistance, planning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DC099-E437-48F5-A9CE-908848637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085" y="1676400"/>
            <a:ext cx="3353091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14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2BDEB5-4FAB-44CA-BCA9-89BEC24ED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F672B72-3A73-4989-9592-6430645BE38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6096000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0" dirty="0"/>
              <a:t>Development of the Hawaii County Risk Assessment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E9AB455-636F-4B7C-AE75-40D327CE0E55}"/>
              </a:ext>
            </a:extLst>
          </p:cNvPr>
          <p:cNvSpPr txBox="1">
            <a:spLocks noGrp="1" noChangeArrowheads="1"/>
          </p:cNvSpPr>
          <p:nvPr>
            <p:ph idx="11"/>
          </p:nvPr>
        </p:nvSpPr>
        <p:spPr bwMode="auto">
          <a:xfrm>
            <a:off x="4191000" y="1905000"/>
            <a:ext cx="461962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>
                  <a:lumMod val="75000"/>
                </a:schemeClr>
              </a:buClr>
              <a:buSzTx/>
              <a:buFontTx/>
              <a:buAutoNum type="arabicPeriod"/>
            </a:pPr>
            <a:r>
              <a:rPr lang="en-US" altLang="en-US" sz="2000" b="1" dirty="0">
                <a:cs typeface="Times New Roman" panose="02020603050405020304" pitchFamily="18" charset="0"/>
              </a:rPr>
              <a:t>Hazard Locators (Soils, floodplains, landslides)</a:t>
            </a:r>
          </a:p>
          <a:p>
            <a:pPr eaLnBrk="1" hangingPunct="1">
              <a:spcBef>
                <a:spcPct val="50000"/>
              </a:spcBef>
              <a:buClr>
                <a:schemeClr val="tx2">
                  <a:lumMod val="75000"/>
                </a:schemeClr>
              </a:buClr>
              <a:buSzTx/>
              <a:buFontTx/>
              <a:buAutoNum type="arabicPeriod"/>
            </a:pPr>
            <a:r>
              <a:rPr lang="en-US" altLang="en-US" sz="2000" b="1" dirty="0">
                <a:cs typeface="Times New Roman" panose="02020603050405020304" pitchFamily="18" charset="0"/>
              </a:rPr>
              <a:t>Inventories (Buildings, roads, critical areas)</a:t>
            </a:r>
          </a:p>
          <a:p>
            <a:pPr eaLnBrk="1" hangingPunct="1">
              <a:spcBef>
                <a:spcPct val="50000"/>
              </a:spcBef>
              <a:buClr>
                <a:schemeClr val="tx2">
                  <a:lumMod val="75000"/>
                </a:schemeClr>
              </a:buClr>
              <a:buSzTx/>
              <a:buFontTx/>
              <a:buAutoNum type="arabicPeriod"/>
            </a:pPr>
            <a:r>
              <a:rPr lang="en-US" altLang="en-US" sz="2000" b="1" dirty="0">
                <a:cs typeface="Arial" panose="020B0604020202020204" pitchFamily="34" charset="0"/>
              </a:rPr>
              <a:t>Exposure (Direct and Indirect)</a:t>
            </a:r>
          </a:p>
          <a:p>
            <a:pPr eaLnBrk="1" hangingPunct="1">
              <a:spcBef>
                <a:spcPct val="50000"/>
              </a:spcBef>
              <a:buClr>
                <a:schemeClr val="tx2">
                  <a:lumMod val="75000"/>
                </a:schemeClr>
              </a:buClr>
              <a:buSzTx/>
              <a:buFontTx/>
              <a:buAutoNum type="arabicPeriod"/>
            </a:pPr>
            <a:r>
              <a:rPr lang="en-US" altLang="en-US" sz="2000" b="1" dirty="0">
                <a:cs typeface="Arial" panose="020B0604020202020204" pitchFamily="34" charset="0"/>
              </a:rPr>
              <a:t>Disaster Scenario</a:t>
            </a:r>
            <a:r>
              <a:rPr lang="en-US" altLang="en-US" sz="2000" dirty="0">
                <a:cs typeface="Arial" panose="020B0604020202020204" pitchFamily="34" charset="0"/>
              </a:rPr>
              <a:t>  </a:t>
            </a:r>
            <a:r>
              <a:rPr lang="en-US" altLang="en-US" sz="2000" b="1" dirty="0">
                <a:cs typeface="Arial" panose="020B0604020202020204" pitchFamily="34" charset="0"/>
              </a:rPr>
              <a:t>(Vulnerability Assessments)</a:t>
            </a: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>
                  <a:lumMod val="75000"/>
                </a:schemeClr>
              </a:buClr>
              <a:buSzTx/>
              <a:buFontTx/>
              <a:buAutoNum type="arabicPeriod"/>
            </a:pPr>
            <a:r>
              <a:rPr lang="en-US" altLang="en-US" sz="2000" b="1" dirty="0">
                <a:cs typeface="Arial" panose="020B0604020202020204" pitchFamily="34" charset="0"/>
              </a:rPr>
              <a:t>Suggest Risk Reduction Measures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960132-D73E-4CD7-BA16-E36400226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2121592" cy="3657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FF8673-8FD8-4CF3-9B58-293DD0DCDB1F}"/>
              </a:ext>
            </a:extLst>
          </p:cNvPr>
          <p:cNvSpPr txBox="1"/>
          <p:nvPr/>
        </p:nvSpPr>
        <p:spPr>
          <a:xfrm>
            <a:off x="609600" y="19020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D4D39-78D1-4B1B-815F-DB99CA64DF5B}"/>
              </a:ext>
            </a:extLst>
          </p:cNvPr>
          <p:cNvSpPr txBox="1"/>
          <p:nvPr/>
        </p:nvSpPr>
        <p:spPr>
          <a:xfrm>
            <a:off x="609600" y="5257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3D328F-1337-41B0-8DA2-2F403DD4D236}"/>
              </a:ext>
            </a:extLst>
          </p:cNvPr>
          <p:cNvCxnSpPr>
            <a:endCxn id="9" idx="2"/>
          </p:cNvCxnSpPr>
          <p:nvPr/>
        </p:nvCxnSpPr>
        <p:spPr>
          <a:xfrm flipV="1">
            <a:off x="760443" y="2271373"/>
            <a:ext cx="0" cy="275782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013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25ED9-2177-4B3C-A4B9-A180A86330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F0770B-0620-4DB1-A059-D3456C23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Hazus</a:t>
            </a:r>
            <a:r>
              <a:rPr lang="en-US" dirty="0"/>
              <a:t>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24F854-0BDC-4023-99B4-C0A9612070C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1676400"/>
            <a:ext cx="8201025" cy="441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HAZUS-MH is a powerful risk assessment methodology for analyzing potential losses from floods, hurricane winds and earthquakes. </a:t>
            </a:r>
          </a:p>
          <a:p>
            <a:pPr>
              <a:lnSpc>
                <a:spcPct val="200000"/>
              </a:lnSpc>
              <a:spcBef>
                <a:spcPct val="10000"/>
              </a:spcBef>
              <a:defRPr/>
            </a:pPr>
            <a:r>
              <a:rPr lang="en-US" sz="2200" dirty="0"/>
              <a:t>HAZUS outputs include:</a:t>
            </a:r>
          </a:p>
          <a:p>
            <a:pPr marL="990600" lvl="1" indent="-533400" eaLnBrk="1" hangingPunct="1">
              <a:buClr>
                <a:schemeClr val="tx2">
                  <a:lumMod val="75000"/>
                </a:schemeClr>
              </a:buClr>
              <a:buSzTx/>
              <a:buFontTx/>
              <a:buChar char="•"/>
              <a:defRPr/>
            </a:pPr>
            <a:r>
              <a:rPr lang="en-US" sz="2000" i="1" dirty="0">
                <a:solidFill>
                  <a:schemeClr val="tx1"/>
                </a:solidFill>
              </a:rPr>
              <a:t>Number, location, types, and occupancy of vulnerable buildings</a:t>
            </a:r>
          </a:p>
          <a:p>
            <a:pPr marL="990600" lvl="1" indent="-533400" eaLnBrk="1" hangingPunct="1">
              <a:buClr>
                <a:schemeClr val="tx2">
                  <a:lumMod val="75000"/>
                </a:schemeClr>
              </a:buClr>
              <a:buSzTx/>
              <a:buFontTx/>
              <a:buChar char="•"/>
              <a:defRPr/>
            </a:pPr>
            <a:r>
              <a:rPr lang="en-US" sz="2000" i="1" dirty="0">
                <a:solidFill>
                  <a:schemeClr val="tx1"/>
                </a:solidFill>
              </a:rPr>
              <a:t>Actual or assessed values of the vulnerable buildings</a:t>
            </a:r>
          </a:p>
          <a:p>
            <a:pPr marL="990600" lvl="1" indent="-533400" eaLnBrk="1" hangingPunct="1">
              <a:buClr>
                <a:schemeClr val="tx2">
                  <a:lumMod val="75000"/>
                </a:schemeClr>
              </a:buClr>
              <a:buSzTx/>
              <a:buFontTx/>
              <a:buChar char="•"/>
              <a:defRPr/>
            </a:pPr>
            <a:r>
              <a:rPr lang="en-US" sz="2000" i="1" dirty="0">
                <a:solidFill>
                  <a:schemeClr val="tx1"/>
                </a:solidFill>
              </a:rPr>
              <a:t>Critical facilities </a:t>
            </a:r>
          </a:p>
          <a:p>
            <a:pPr marL="990600" lvl="1" indent="-533400" eaLnBrk="1" hangingPunct="1">
              <a:buClr>
                <a:schemeClr val="tx2">
                  <a:lumMod val="75000"/>
                </a:schemeClr>
              </a:buClr>
              <a:buSzTx/>
              <a:buFontTx/>
              <a:buChar char="•"/>
              <a:defRPr/>
            </a:pPr>
            <a:r>
              <a:rPr lang="en-US" sz="2000" i="1" dirty="0">
                <a:solidFill>
                  <a:schemeClr val="tx1"/>
                </a:solidFill>
              </a:rPr>
              <a:t>An estimate of losses per hazard </a:t>
            </a:r>
          </a:p>
          <a:p>
            <a:pPr marL="990600" lvl="1" indent="-533400" eaLnBrk="1" hangingPunct="1">
              <a:buClr>
                <a:schemeClr val="tx2">
                  <a:lumMod val="75000"/>
                </a:schemeClr>
              </a:buClr>
              <a:buSzTx/>
              <a:buFontTx/>
              <a:buChar char="•"/>
              <a:defRPr/>
            </a:pPr>
            <a:r>
              <a:rPr lang="en-US" sz="2000" i="1" dirty="0">
                <a:solidFill>
                  <a:schemeClr val="tx1"/>
                </a:solidFill>
              </a:rPr>
              <a:t>Debris accumulation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B5D170-DD13-40CC-83AE-F395886A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4002"/>
            <a:ext cx="2158171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Tonight’s Speakers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Talmadge Magno – Civil Defense Administrator</a:t>
            </a:r>
          </a:p>
          <a:p>
            <a:pPr lvl="1"/>
            <a:r>
              <a:rPr lang="en-US" dirty="0"/>
              <a:t>30 years with National Park Service providing; emergency management and law enforcement throughout western US and Hawai‘i.  </a:t>
            </a:r>
          </a:p>
          <a:p>
            <a:pPr lvl="1"/>
            <a:r>
              <a:rPr lang="en-US" dirty="0"/>
              <a:t>Last 8 years of career served as Chief Ranger of Hawai‘i Volcanoes National Park</a:t>
            </a:r>
          </a:p>
          <a:p>
            <a:r>
              <a:rPr lang="en-US" dirty="0"/>
              <a:t>Rob Flaner – Hazard Mitigation Program Manager, Tetra Tech, Inc.</a:t>
            </a:r>
          </a:p>
          <a:p>
            <a:pPr lvl="1"/>
            <a:r>
              <a:rPr lang="en-US" dirty="0"/>
              <a:t>Technical consultant to Hawaii County</a:t>
            </a:r>
          </a:p>
          <a:p>
            <a:pPr lvl="1"/>
            <a:r>
              <a:rPr lang="en-US" dirty="0"/>
              <a:t>Former Federal Emergency Management Agency (FEMA) contractor</a:t>
            </a:r>
          </a:p>
          <a:p>
            <a:pPr lvl="1"/>
            <a:r>
              <a:rPr lang="en-US" dirty="0"/>
              <a:t>Facilitated over 75 successful mitigation planning efforts since 2003</a:t>
            </a:r>
          </a:p>
          <a:p>
            <a:r>
              <a:rPr lang="en-US" dirty="0"/>
              <a:t>Cindi Rolli – Lead Project Planner, Tetra Tech, Inc</a:t>
            </a:r>
          </a:p>
          <a:p>
            <a:pPr lvl="1"/>
            <a:r>
              <a:rPr lang="en-US" dirty="0"/>
              <a:t>Leading the planning process for this update</a:t>
            </a:r>
          </a:p>
          <a:p>
            <a:pPr lvl="1"/>
            <a:r>
              <a:rPr lang="en-US" dirty="0"/>
              <a:t>Also supporting the County’s Recovery efforts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8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4987B1-45A8-4186-B245-8C1964A55B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AAB148-15B3-42DE-A6D6-87954E47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Hawaii County Risk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04A1D-9387-4CC5-9263-398E97B7F3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1" y="1371600"/>
            <a:ext cx="6019800" cy="4724399"/>
          </a:xfrm>
        </p:spPr>
        <p:txBody>
          <a:bodyPr/>
          <a:lstStyle/>
          <a:p>
            <a:r>
              <a:rPr lang="en-US" dirty="0"/>
              <a:t>The foundation of the plan is a comprehensive risk assessment of 10 natural hazards of concern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en-US" dirty="0">
                <a:solidFill>
                  <a:prstClr val="black"/>
                </a:solidFill>
              </a:rPr>
              <a:t>Assess hazard</a:t>
            </a:r>
          </a:p>
          <a:p>
            <a:pPr lvl="2">
              <a:buClr>
                <a:srgbClr val="194F8B"/>
              </a:buClr>
              <a:buFont typeface="Arial" charset="0"/>
              <a:buChar char="•"/>
            </a:pPr>
            <a:r>
              <a:rPr lang="en-US" altLang="en-US" dirty="0">
                <a:solidFill>
                  <a:srgbClr val="194F8B"/>
                </a:solidFill>
              </a:rPr>
              <a:t>Past events</a:t>
            </a:r>
          </a:p>
          <a:p>
            <a:pPr lvl="2">
              <a:buClr>
                <a:srgbClr val="194F8B"/>
              </a:buClr>
              <a:buFont typeface="Arial" charset="0"/>
              <a:buChar char="•"/>
            </a:pPr>
            <a:r>
              <a:rPr lang="en-US" altLang="en-US" dirty="0">
                <a:solidFill>
                  <a:srgbClr val="194F8B"/>
                </a:solidFill>
              </a:rPr>
              <a:t>Areas most affected</a:t>
            </a:r>
          </a:p>
          <a:p>
            <a:pPr lvl="2">
              <a:buClr>
                <a:srgbClr val="194F8B"/>
              </a:buClr>
              <a:buFont typeface="Arial" charset="0"/>
              <a:buChar char="•"/>
            </a:pPr>
            <a:r>
              <a:rPr lang="en-US" altLang="en-US" dirty="0">
                <a:solidFill>
                  <a:srgbClr val="194F8B"/>
                </a:solidFill>
              </a:rPr>
              <a:t>Frequency</a:t>
            </a:r>
          </a:p>
          <a:p>
            <a:pPr lvl="2">
              <a:buClr>
                <a:srgbClr val="194F8B"/>
              </a:buClr>
              <a:buFont typeface="Arial" charset="0"/>
              <a:buChar char="•"/>
            </a:pPr>
            <a:r>
              <a:rPr lang="en-US" altLang="en-US" dirty="0">
                <a:solidFill>
                  <a:srgbClr val="194F8B"/>
                </a:solidFill>
              </a:rPr>
              <a:t>Severity </a:t>
            </a:r>
          </a:p>
          <a:p>
            <a:pPr lvl="2">
              <a:buClr>
                <a:srgbClr val="194F8B"/>
              </a:buClr>
              <a:buFont typeface="Arial" charset="0"/>
              <a:buChar char="•"/>
            </a:pPr>
            <a:r>
              <a:rPr lang="en-US" altLang="en-US" dirty="0">
                <a:solidFill>
                  <a:srgbClr val="194F8B"/>
                </a:solidFill>
              </a:rPr>
              <a:t>Warning time for response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en-US" dirty="0">
                <a:solidFill>
                  <a:prstClr val="black"/>
                </a:solidFill>
              </a:rPr>
              <a:t>Determine Exposure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en-US" dirty="0">
                <a:solidFill>
                  <a:prstClr val="black"/>
                </a:solidFill>
              </a:rPr>
              <a:t>Assess Vulnerability</a:t>
            </a:r>
          </a:p>
          <a:p>
            <a:pPr lvl="2">
              <a:lnSpc>
                <a:spcPct val="90000"/>
              </a:lnSpc>
              <a:buClr>
                <a:srgbClr val="194F8B"/>
              </a:buClr>
              <a:buFont typeface="Arial" charset="0"/>
              <a:buChar char="•"/>
            </a:pPr>
            <a:r>
              <a:rPr lang="en-US" altLang="en-US" dirty="0">
                <a:solidFill>
                  <a:srgbClr val="194F8B"/>
                </a:solidFill>
              </a:rPr>
              <a:t>Loss Estimation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D560E-6083-4532-936E-14DFBDF3D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904999"/>
            <a:ext cx="26670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A9A0D4-A6DF-424E-BE21-91443B8EF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029074"/>
            <a:ext cx="25908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89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4F6D0F-B440-4DF2-87A7-7B42CC79A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F1B983-8CB8-4A3C-B067-D3368288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Hazards of Concern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9B1-2045-44DB-9213-9AD5A8D950D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1" y="1371600"/>
            <a:ext cx="4724400" cy="5029200"/>
          </a:xfrm>
        </p:spPr>
        <p:txBody>
          <a:bodyPr>
            <a:noAutofit/>
          </a:bodyPr>
          <a:lstStyle/>
          <a:p>
            <a:r>
              <a:rPr lang="en-US" sz="2000" b="1" dirty="0"/>
              <a:t>Natural Hazards</a:t>
            </a:r>
          </a:p>
          <a:p>
            <a:pPr lvl="1"/>
            <a:r>
              <a:rPr lang="en-US" sz="1600" dirty="0"/>
              <a:t>Volcanic Hazards  </a:t>
            </a:r>
          </a:p>
          <a:p>
            <a:pPr lvl="1"/>
            <a:r>
              <a:rPr lang="en-US" sz="1600" dirty="0"/>
              <a:t>Dam Failure </a:t>
            </a:r>
          </a:p>
          <a:p>
            <a:pPr lvl="1"/>
            <a:r>
              <a:rPr lang="en-US" sz="1600" dirty="0"/>
              <a:t>Drought </a:t>
            </a:r>
          </a:p>
          <a:p>
            <a:pPr lvl="1"/>
            <a:r>
              <a:rPr lang="en-US" sz="1600" dirty="0"/>
              <a:t>Earthquake </a:t>
            </a:r>
          </a:p>
          <a:p>
            <a:pPr lvl="1"/>
            <a:r>
              <a:rPr lang="en-US" sz="1600" dirty="0"/>
              <a:t>Flood </a:t>
            </a:r>
          </a:p>
          <a:p>
            <a:pPr lvl="1"/>
            <a:r>
              <a:rPr lang="en-US" sz="1600" dirty="0"/>
              <a:t>Landslide </a:t>
            </a:r>
          </a:p>
          <a:p>
            <a:pPr lvl="1"/>
            <a:r>
              <a:rPr lang="en-US" sz="1600" dirty="0"/>
              <a:t>High Wind Storms </a:t>
            </a:r>
          </a:p>
          <a:p>
            <a:pPr lvl="1"/>
            <a:r>
              <a:rPr lang="en-US" sz="1600" dirty="0"/>
              <a:t>Hurricane </a:t>
            </a:r>
          </a:p>
          <a:p>
            <a:pPr lvl="1"/>
            <a:r>
              <a:rPr lang="en-US" sz="1600" dirty="0"/>
              <a:t>Storm surge/High Surf/Chronic Coastal Flood </a:t>
            </a:r>
          </a:p>
          <a:p>
            <a:pPr lvl="1"/>
            <a:r>
              <a:rPr lang="en-US" sz="1600" dirty="0"/>
              <a:t>Climate Change/Sea Level Rise </a:t>
            </a:r>
          </a:p>
          <a:p>
            <a:pPr lvl="1"/>
            <a:r>
              <a:rPr lang="en-US" sz="1600" dirty="0"/>
              <a:t>Tsunami </a:t>
            </a:r>
          </a:p>
          <a:p>
            <a:pPr lvl="1"/>
            <a:r>
              <a:rPr lang="en-US" sz="1600" dirty="0"/>
              <a:t>Wildfire </a:t>
            </a:r>
          </a:p>
          <a:p>
            <a:pPr lvl="1"/>
            <a:r>
              <a:rPr lang="en-US" sz="1600" dirty="0"/>
              <a:t>Invasive Species  </a:t>
            </a:r>
          </a:p>
          <a:p>
            <a:r>
              <a:rPr lang="en-US" sz="2000" b="1" dirty="0"/>
              <a:t>Non-Natural Hazards</a:t>
            </a:r>
          </a:p>
          <a:p>
            <a:pPr lvl="1"/>
            <a:r>
              <a:rPr lang="en-US" sz="1600" dirty="0"/>
              <a:t>Supply Chain </a:t>
            </a:r>
          </a:p>
          <a:p>
            <a:pPr lvl="1"/>
            <a:r>
              <a:rPr lang="en-US" sz="1600" dirty="0"/>
              <a:t>Mass Gathering  Events  </a:t>
            </a:r>
          </a:p>
          <a:p>
            <a:pPr lvl="1"/>
            <a:r>
              <a:rPr lang="en-US" sz="1600" dirty="0"/>
              <a:t>Cyber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BC3CE-E3BD-49B8-8198-703058C98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3" y="1532223"/>
            <a:ext cx="2866613" cy="42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15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348C01-724F-4A05-AF11-421607575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C74B5D-B484-4B17-AB4F-28E37921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Scenarios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F7724D-554E-4CB0-AACA-06B3C17454BE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228600" y="914401"/>
            <a:ext cx="8686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03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46736-08E5-49BD-817D-6FB4D3977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B69F15-A8AB-4292-B0F2-9AEDE55E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8E4ED2-1A67-4067-8922-30004530624C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38100" y="1565968"/>
            <a:ext cx="9067800" cy="46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40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A755D-91E3-43DD-B580-A18AF22DE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6857F-A211-46B1-ACAD-5E10E323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Citizens Role in this Open House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6A9B7-156D-4A92-A105-D1C1FF79996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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Educate yourself on risk!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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Provide feedback to the planning team on your perception of the risk. Does it appear accurate? Does it support what you may have experienced?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"/>
            </a:pPr>
            <a:r>
              <a:rPr lang="en-US" altLang="en-US" sz="3200" b="1" i="1" dirty="0">
                <a:solidFill>
                  <a:schemeClr val="tx1"/>
                </a:solidFill>
                <a:latin typeface="Arial" panose="020B0604020202020204" pitchFamily="34" charset="0"/>
              </a:rPr>
              <a:t>Complete a Survey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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Visit a Risk workstation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D67AA-480D-4203-86DE-55A960669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676" y="3273360"/>
            <a:ext cx="4087524" cy="27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59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18033-2A49-48B1-A023-5293ED01F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D84985-2184-489E-972D-2C4EF654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Mitigation Plan Public Survey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2E0366-AE85-4A74-A153-C550EEAB0038}"/>
              </a:ext>
            </a:extLst>
          </p:cNvPr>
          <p:cNvSpPr>
            <a:spLocks noGrp="1" noChangeArrowheads="1"/>
          </p:cNvSpPr>
          <p:nvPr>
            <p:ph idx="11"/>
          </p:nvPr>
        </p:nvSpPr>
        <p:spPr>
          <a:xfrm>
            <a:off x="457200" y="1143000"/>
            <a:ext cx="8201025" cy="47244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dirty="0">
                <a:cs typeface="Arial" charset="0"/>
              </a:rPr>
              <a:t>Please complete the Public Survey: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2000" dirty="0">
                <a:cs typeface="Arial" charset="0"/>
              </a:rPr>
              <a:t> </a:t>
            </a:r>
            <a:r>
              <a:rPr lang="en-US" u="sng" dirty="0">
                <a:hlinkClick r:id="rId2"/>
              </a:rPr>
              <a:t>https://www.surveymonkey.com/r/HawaiiCountyHMP</a:t>
            </a:r>
            <a:endParaRPr lang="en-US" altLang="en-US" sz="2000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en-US" sz="2000" dirty="0">
              <a:cs typeface="Arial" charset="0"/>
            </a:endParaRPr>
          </a:p>
          <a:p>
            <a:pPr marL="0" indent="0">
              <a:buNone/>
            </a:pPr>
            <a:endParaRPr lang="en-US" altLang="en-US" dirty="0">
              <a:cs typeface="Arial" charset="0"/>
            </a:endParaRPr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E8D9A4E6-C10B-4A18-95F7-F3DF099E9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0" y="2819400"/>
            <a:ext cx="2407920" cy="236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855128-2D47-4C4E-B5DD-96ED61FC2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209800"/>
            <a:ext cx="3290194" cy="40386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0634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18033-2A49-48B1-A023-5293ED01F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D84985-2184-489E-972D-2C4EF654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2E0366-AE85-4A74-A153-C550EEAB0038}"/>
              </a:ext>
            </a:extLst>
          </p:cNvPr>
          <p:cNvSpPr>
            <a:spLocks noGrp="1" noChangeArrowheads="1"/>
          </p:cNvSpPr>
          <p:nvPr>
            <p:ph idx="11"/>
          </p:nvPr>
        </p:nvSpPr>
        <p:spPr>
          <a:xfrm>
            <a:off x="457200" y="1371600"/>
            <a:ext cx="8201025" cy="47244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dirty="0">
                <a:cs typeface="Arial" charset="0"/>
              </a:rPr>
              <a:t>Please visit the County website at: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2000" dirty="0">
                <a:cs typeface="Arial" charset="0"/>
              </a:rPr>
              <a:t> </a:t>
            </a:r>
            <a:r>
              <a:rPr lang="en-US" altLang="en-US" sz="2000" dirty="0">
                <a:cs typeface="Arial" charset="0"/>
                <a:hlinkClick r:id="rId2"/>
              </a:rPr>
              <a:t>https://www.hawaiicounty.gov/departments/civil-defense</a:t>
            </a:r>
            <a:r>
              <a:rPr lang="en-US" altLang="en-US" sz="2000" dirty="0">
                <a:cs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altLang="en-US" sz="2000" dirty="0">
              <a:cs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dirty="0">
                <a:cs typeface="Arial" charset="0"/>
              </a:rPr>
              <a:t>This site includes:</a:t>
            </a:r>
          </a:p>
          <a:p>
            <a:pPr>
              <a:buFontTx/>
              <a:buChar char="•"/>
            </a:pPr>
            <a:r>
              <a:rPr lang="en-US" altLang="en-US" dirty="0">
                <a:cs typeface="Arial" charset="0"/>
              </a:rPr>
              <a:t>FAQs</a:t>
            </a:r>
          </a:p>
          <a:p>
            <a:pPr>
              <a:buFontTx/>
              <a:buChar char="•"/>
            </a:pPr>
            <a:r>
              <a:rPr lang="en-US" altLang="en-US" dirty="0">
                <a:cs typeface="Arial" charset="0"/>
              </a:rPr>
              <a:t>Working Group</a:t>
            </a:r>
          </a:p>
          <a:p>
            <a:pPr lvl="1">
              <a:buFontTx/>
              <a:buChar char="•"/>
            </a:pPr>
            <a:r>
              <a:rPr lang="en-US" altLang="en-US" dirty="0">
                <a:cs typeface="Arial" charset="0"/>
              </a:rPr>
              <a:t>meeting Agendas/minutes</a:t>
            </a:r>
          </a:p>
          <a:p>
            <a:pPr>
              <a:buFontTx/>
              <a:buChar char="•"/>
            </a:pPr>
            <a:r>
              <a:rPr lang="en-US" altLang="en-US" dirty="0">
                <a:cs typeface="Arial" charset="0"/>
              </a:rPr>
              <a:t>The draft Plan</a:t>
            </a:r>
          </a:p>
          <a:p>
            <a:pPr>
              <a:buFontTx/>
              <a:buChar char="•"/>
            </a:pPr>
            <a:r>
              <a:rPr lang="en-US" altLang="en-US" dirty="0">
                <a:cs typeface="Arial" charset="0"/>
              </a:rPr>
              <a:t>Prior Plan</a:t>
            </a:r>
          </a:p>
          <a:p>
            <a:pPr marL="0" indent="0">
              <a:buNone/>
            </a:pPr>
            <a:endParaRPr lang="en-US" altLang="en-US" dirty="0"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0B26F-0E1B-4DCA-B2A7-48D068919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971800"/>
            <a:ext cx="4419600" cy="300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89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97307D-1E5F-4AD7-8390-2BD8F4B7F8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58316D-5027-460A-9D8C-96915599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392E6-553A-42B8-AA1C-00FDF29238C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Confirm Objectives</a:t>
            </a:r>
          </a:p>
          <a:p>
            <a:r>
              <a:rPr lang="en-US" dirty="0"/>
              <a:t>Review Core Capabilities</a:t>
            </a:r>
          </a:p>
          <a:p>
            <a:r>
              <a:rPr lang="en-US" dirty="0"/>
              <a:t>Identify alternatives</a:t>
            </a:r>
          </a:p>
          <a:p>
            <a:r>
              <a:rPr lang="en-US" dirty="0"/>
              <a:t>Identify/Prioritize Actions</a:t>
            </a:r>
          </a:p>
          <a:p>
            <a:r>
              <a:rPr lang="en-US" dirty="0"/>
              <a:t>Assemble the Plan</a:t>
            </a:r>
          </a:p>
          <a:p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Phase 2 public outreach</a:t>
            </a:r>
          </a:p>
          <a:p>
            <a:r>
              <a:rPr lang="en-US" dirty="0"/>
              <a:t>Submit the Plan</a:t>
            </a:r>
          </a:p>
          <a:p>
            <a:r>
              <a:rPr lang="en-US" dirty="0"/>
              <a:t>Adopt the Plan</a:t>
            </a:r>
          </a:p>
        </p:txBody>
      </p:sp>
    </p:spTree>
    <p:extLst>
      <p:ext uri="{BB962C8B-B14F-4D97-AF65-F5344CB8AC3E}">
        <p14:creationId xmlns:p14="http://schemas.microsoft.com/office/powerpoint/2010/main" val="1307586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79EEF8-8144-4DEF-9B19-1CD978850F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6D42B-B69D-46FE-98F8-EE953176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3B8911-0BEA-4315-AE5C-9A4730F23D53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2155680" y="1676221"/>
            <a:ext cx="480406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5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268A1A-49C5-49A0-98C9-66DFC1BAC4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D29265-4F2D-42CB-ACC1-00A381DB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going to talk about?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C3A4B-13F0-4506-AC54-9312D814C7C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Provide a brief overview of the drivers for planning</a:t>
            </a:r>
          </a:p>
          <a:p>
            <a:r>
              <a:rPr lang="en-US" dirty="0"/>
              <a:t>Describe the Hawaii County planning process</a:t>
            </a:r>
          </a:p>
          <a:p>
            <a:r>
              <a:rPr lang="en-US" dirty="0"/>
              <a:t>The Hazard Mitigation Working Group</a:t>
            </a:r>
          </a:p>
          <a:p>
            <a:r>
              <a:rPr lang="en-US" dirty="0"/>
              <a:t>Vision and Goals  for the plan</a:t>
            </a:r>
          </a:p>
          <a:p>
            <a:r>
              <a:rPr lang="en-US" dirty="0"/>
              <a:t>The Risk Assessment</a:t>
            </a:r>
          </a:p>
          <a:p>
            <a:r>
              <a:rPr lang="en-US" dirty="0"/>
              <a:t>Alternatives Analysis</a:t>
            </a:r>
          </a:p>
          <a:p>
            <a:r>
              <a:rPr lang="en-US" dirty="0"/>
              <a:t>Next Steps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5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203B46-861B-4EC3-BD75-8397149CF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22FC45-4787-4C2E-8C84-6C6FB28C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Mitigation?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FB85E-F844-4DD8-9E67-D40BED63036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5719039"/>
            <a:ext cx="8201025" cy="7619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“Sustained action taken to reduce or eliminate long-term risk to life and property”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4153F-FA44-4B1D-8852-D4B67D6A4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1" y="1389711"/>
            <a:ext cx="8821677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8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B2F6D2-B460-4051-9A71-35682DCD0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03DE9-E6AE-43AC-82B8-365FDCEC8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Disaster Mitigation Act (DMA)?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FD90BE3E-AA9A-4959-84A8-490257889977}"/>
              </a:ext>
            </a:extLst>
          </p:cNvPr>
          <p:cNvSpPr>
            <a:spLocks noGrp="1" noChangeArrowheads="1"/>
          </p:cNvSpPr>
          <p:nvPr>
            <p:ph idx="11"/>
          </p:nvPr>
        </p:nvSpPr>
        <p:spPr>
          <a:xfrm>
            <a:off x="457200" y="1371600"/>
            <a:ext cx="8201025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Federal legislation that establishes a pre-disaster hazard mitigation program and new requirements for the national post-disaster Hazard Mitigation Grant Program (HMGP)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3200" b="1" i="1" dirty="0">
                <a:solidFill>
                  <a:srgbClr val="194F8B"/>
                </a:solidFill>
              </a:rPr>
              <a:t>“No Plan, no money!”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708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0E61D3-F4A7-4A21-A90F-B44D5F778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49C9A4-2D5E-4C1C-8B0B-B7C4F5614379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57200" y="1421002"/>
            <a:ext cx="8201025" cy="462559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5CF9B9F-D0A8-4297-8C1F-BCE204BA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639762"/>
          </a:xfrm>
        </p:spPr>
        <p:txBody>
          <a:bodyPr>
            <a:normAutofit/>
          </a:bodyPr>
          <a:lstStyle/>
          <a:p>
            <a:r>
              <a:rPr lang="en-US" dirty="0"/>
              <a:t>Disaster Mitigation Act of 2000</a:t>
            </a:r>
          </a:p>
        </p:txBody>
      </p:sp>
    </p:spTree>
    <p:extLst>
      <p:ext uri="{BB962C8B-B14F-4D97-AF65-F5344CB8AC3E}">
        <p14:creationId xmlns:p14="http://schemas.microsoft.com/office/powerpoint/2010/main" val="71024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AA301-91BD-472E-910B-816B9CC73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C621DC-D333-4332-BF70-A6714A5A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Plan?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522EA5-4117-4327-BA04-472D7B0C645A}"/>
              </a:ext>
            </a:extLst>
          </p:cNvPr>
          <p:cNvSpPr>
            <a:spLocks noGrp="1" noChangeArrowheads="1"/>
          </p:cNvSpPr>
          <p:nvPr>
            <p:ph idx="11"/>
          </p:nvPr>
        </p:nvSpPr>
        <p:spPr>
          <a:xfrm>
            <a:off x="457200" y="1066800"/>
            <a:ext cx="8201025" cy="4724400"/>
          </a:xfrm>
        </p:spPr>
        <p:txBody>
          <a:bodyPr/>
          <a:lstStyle/>
          <a:p>
            <a:pPr marL="342900" lvl="1" indent="-285750" eaLnBrk="1" hangingPunct="1">
              <a:buFont typeface="Wingdings" pitchFamily="2" charset="2"/>
              <a:buChar char="§"/>
            </a:pPr>
            <a:r>
              <a:rPr lang="en-US" sz="2600" dirty="0"/>
              <a:t>Establish/maintain eligibility for grant funds</a:t>
            </a:r>
          </a:p>
          <a:p>
            <a:pPr marL="342900" lvl="1" indent="-285750" eaLnBrk="1" hangingPunct="1">
              <a:buFont typeface="Wingdings" pitchFamily="2" charset="2"/>
              <a:buChar char="§"/>
            </a:pPr>
            <a:r>
              <a:rPr lang="en-US" sz="2600" dirty="0"/>
              <a:t>Preparedness: pro-active vs. reactive</a:t>
            </a:r>
          </a:p>
          <a:p>
            <a:pPr marL="342900" lvl="1" indent="-285750" eaLnBrk="1" hangingPunct="1">
              <a:buFont typeface="Wingdings" pitchFamily="2" charset="2"/>
              <a:buChar char="§"/>
            </a:pPr>
            <a:r>
              <a:rPr lang="en-US" sz="2600" dirty="0"/>
              <a:t>Sustainability</a:t>
            </a:r>
          </a:p>
          <a:p>
            <a:pPr marL="342900" lvl="1" indent="-285750" eaLnBrk="1" hangingPunct="1">
              <a:buFont typeface="Wingdings" pitchFamily="2" charset="2"/>
              <a:buChar char="§"/>
            </a:pPr>
            <a:r>
              <a:rPr lang="en-US" sz="2600" dirty="0"/>
              <a:t>Key element in emergency management</a:t>
            </a:r>
          </a:p>
          <a:p>
            <a:pPr marL="342900" lvl="1" indent="-285750" eaLnBrk="1" hangingPunct="1">
              <a:buFont typeface="Wingdings" pitchFamily="2" charset="2"/>
              <a:buChar char="§"/>
            </a:pPr>
            <a:r>
              <a:rPr lang="en-US" sz="2600" dirty="0"/>
              <a:t>Can set the course for response and recovery to impacts from natural disasters</a:t>
            </a:r>
          </a:p>
          <a:p>
            <a:pPr marL="342900" lvl="1" indent="-285750" eaLnBrk="1" hangingPunct="1">
              <a:buFont typeface="Wingdings" pitchFamily="2" charset="2"/>
              <a:buChar char="§"/>
            </a:pPr>
            <a:r>
              <a:rPr lang="en-US" sz="2600" dirty="0"/>
              <a:t>Requires commitment and support from both elected officials and their constituents</a:t>
            </a:r>
          </a:p>
          <a:p>
            <a:pPr marL="342900" lvl="1" indent="-285750" eaLnBrk="1" hangingPunct="1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EAF917-C900-4EE6-BB86-A18AB1BB9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9400" y="4495800"/>
            <a:ext cx="3019425" cy="1820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00FEDA-1EAD-4E92-9B67-4900794E8E6C}"/>
              </a:ext>
            </a:extLst>
          </p:cNvPr>
          <p:cNvSpPr txBox="1"/>
          <p:nvPr/>
        </p:nvSpPr>
        <p:spPr>
          <a:xfrm>
            <a:off x="2743200" y="5722969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hlinkClick r:id="rId3" tooltip="http://www.eoi.es/blogs/veronicarecanati/2013/02/10/project-management-why-do-projects-fai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chemeClr val="bg1"/>
                </a:solidFill>
              </a:rPr>
              <a:t> by Unknown Author is licensed under </a:t>
            </a:r>
            <a:r>
              <a:rPr lang="en-US" sz="900" dirty="0">
                <a:solidFill>
                  <a:schemeClr val="bg1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8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98219-210D-4602-9AF6-072F0605C8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F91258-1B44-47EF-BBBC-E65BBA05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required in a DMA plan?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6EBAC1-BC97-4DFA-AD4B-F84AB79DE2F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1371600"/>
            <a:ext cx="8201025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According to Section 201.6, 44CFR, an approved plan must:</a:t>
            </a:r>
          </a:p>
          <a:p>
            <a:r>
              <a:rPr lang="en-US" sz="2600" dirty="0"/>
              <a:t>Engage the public through all phases of the plan’s development</a:t>
            </a:r>
          </a:p>
          <a:p>
            <a:r>
              <a:rPr lang="en-US" sz="2600" dirty="0"/>
              <a:t>Review and incorporate plans and programs that can support/enhance hazard mitigation</a:t>
            </a:r>
          </a:p>
          <a:p>
            <a:r>
              <a:rPr lang="en-US" sz="2600" dirty="0"/>
              <a:t>Assess risk to natural hazards that impact a planning area</a:t>
            </a:r>
          </a:p>
          <a:p>
            <a:r>
              <a:rPr lang="en-US" sz="2600" dirty="0"/>
              <a:t>Identify a plan maintenance strategy</a:t>
            </a:r>
          </a:p>
          <a:p>
            <a:r>
              <a:rPr lang="en-US" sz="2600" dirty="0"/>
              <a:t>Identify and prioritize actions</a:t>
            </a:r>
          </a:p>
        </p:txBody>
      </p:sp>
    </p:spTree>
    <p:extLst>
      <p:ext uri="{BB962C8B-B14F-4D97-AF65-F5344CB8AC3E}">
        <p14:creationId xmlns:p14="http://schemas.microsoft.com/office/powerpoint/2010/main" val="85637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30298-3062-470E-838B-FD7F412647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5EC1-1BEF-49A0-A8DA-B672C63EDCC2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C9CAD-F880-4681-A019-E3A71C32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Plan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8315F-7B7C-4E41-B02C-C44D30014ED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FEMA Requires Local Hazard Mitigation Plans to be updated every 5-years.</a:t>
            </a:r>
          </a:p>
          <a:p>
            <a:r>
              <a:rPr lang="en-US" dirty="0"/>
              <a:t>The last Plan for Hawaii County was approved in 2015</a:t>
            </a:r>
          </a:p>
          <a:p>
            <a:pPr lvl="1"/>
            <a:r>
              <a:rPr lang="en-US" dirty="0"/>
              <a:t>Addressed 13 hazards of concern</a:t>
            </a:r>
          </a:p>
          <a:p>
            <a:pPr lvl="1"/>
            <a:r>
              <a:rPr lang="en-US" dirty="0"/>
              <a:t>Identifies 8 goals and 20 objectives</a:t>
            </a:r>
          </a:p>
          <a:p>
            <a:pPr lvl="1"/>
            <a:r>
              <a:rPr lang="en-US" dirty="0"/>
              <a:t>Identified and prioritized over 30 actions to address those hazards with the greatest impact</a:t>
            </a:r>
          </a:p>
          <a:p>
            <a:r>
              <a:rPr lang="en-US" dirty="0"/>
              <a:t>This plan update will:</a:t>
            </a:r>
          </a:p>
          <a:p>
            <a:pPr lvl="1"/>
            <a:r>
              <a:rPr lang="en-US" dirty="0"/>
              <a:t>Revisit the risk assessment</a:t>
            </a:r>
          </a:p>
          <a:p>
            <a:pPr lvl="1"/>
            <a:r>
              <a:rPr lang="en-US" dirty="0"/>
              <a:t>Reengage the public</a:t>
            </a:r>
          </a:p>
          <a:p>
            <a:pPr lvl="1"/>
            <a:r>
              <a:rPr lang="en-US" dirty="0"/>
              <a:t>Confirm vision, goals and objectives</a:t>
            </a:r>
          </a:p>
          <a:p>
            <a:pPr lvl="1"/>
            <a:r>
              <a:rPr lang="en-US" dirty="0"/>
              <a:t>Review core capabilities </a:t>
            </a:r>
          </a:p>
          <a:p>
            <a:pPr lvl="1"/>
            <a:r>
              <a:rPr lang="en-US" dirty="0"/>
              <a:t>Reconcile past actions</a:t>
            </a:r>
          </a:p>
          <a:p>
            <a:pPr lvl="1"/>
            <a:r>
              <a:rPr lang="en-US" dirty="0"/>
              <a:t>Identify and prioritize new actions</a:t>
            </a:r>
          </a:p>
        </p:txBody>
      </p:sp>
    </p:spTree>
    <p:extLst>
      <p:ext uri="{BB962C8B-B14F-4D97-AF65-F5344CB8AC3E}">
        <p14:creationId xmlns:p14="http://schemas.microsoft.com/office/powerpoint/2010/main" val="2638827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t_PPT_template_2.potx" id="{12B2C404-6E2E-4D36-929C-420C06498412}" vid="{6DAE8A14-AA1F-4AAD-BDC2-3B1714FA1F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9DC55C76DD994587C98F60B953FE81" ma:contentTypeVersion="0" ma:contentTypeDescription="Create a new document." ma:contentTypeScope="" ma:versionID="f59d115bf38d159fd4b8b42550e52cfc">
  <xsd:schema xmlns:xsd="http://www.w3.org/2001/XMLSchema" xmlns:xs="http://www.w3.org/2001/XMLSchema" xmlns:p="http://schemas.microsoft.com/office/2006/metadata/properties" xmlns:ns2="9cf81d45-a9ea-4144-b627-fe3d25dc540a" targetNamespace="http://schemas.microsoft.com/office/2006/metadata/properties" ma:root="true" ma:fieldsID="53503d9ae57f0eb6e7b0438b3a8fcaa2" ns2:_="">
    <xsd:import namespace="9cf81d45-a9ea-4144-b627-fe3d25dc540a"/>
    <xsd:element name="properties">
      <xsd:complexType>
        <xsd:sequence>
          <xsd:element name="documentManagement">
            <xsd:complexType>
              <xsd:all>
                <xsd:element ref="ns2:ProjectNumber" minOccurs="0"/>
                <xsd:element ref="ns2:ClientNumber" minOccurs="0"/>
                <xsd:element ref="ns2:Initiat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1d45-a9ea-4144-b627-fe3d25dc540a" elementFormDefault="qualified">
    <xsd:import namespace="http://schemas.microsoft.com/office/2006/documentManagement/types"/>
    <xsd:import namespace="http://schemas.microsoft.com/office/infopath/2007/PartnerControls"/>
    <xsd:element name="ProjectNumber" ma:index="8" nillable="true" ma:displayName="ProjectNumber" ma:internalName="ProjectNumber">
      <xsd:simpleType>
        <xsd:restriction base="dms:Text">
          <xsd:maxLength value="255"/>
        </xsd:restriction>
      </xsd:simpleType>
    </xsd:element>
    <xsd:element name="ClientNumber" ma:index="9" nillable="true" ma:displayName="ClientNumber" ma:internalName="ClientNumber">
      <xsd:simpleType>
        <xsd:restriction base="dms:Text">
          <xsd:maxLength value="255"/>
        </xsd:restriction>
      </xsd:simpleType>
    </xsd:element>
    <xsd:element name="Initiative" ma:index="10" nillable="true" ma:displayName="Initiative" ma:internalName="Initiativ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55123cf-5600-44fe-bd0b-5525a29327fe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itiative xmlns="9cf81d45-a9ea-4144-b627-fe3d25dc540a" xsi:nil="true"/>
    <ProjectNumber xmlns="9cf81d45-a9ea-4144-b627-fe3d25dc540a" xsi:nil="true"/>
    <ClientNumber xmlns="9cf81d45-a9ea-4144-b627-fe3d25dc540a" xsi:nil="true"/>
  </documentManagement>
</p:properties>
</file>

<file path=customXml/itemProps1.xml><?xml version="1.0" encoding="utf-8"?>
<ds:datastoreItem xmlns:ds="http://schemas.openxmlformats.org/officeDocument/2006/customXml" ds:itemID="{CF64A86B-34A9-421B-AA54-2AD764149E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1d45-a9ea-4144-b627-fe3d25dc54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900B35-5AA4-4336-B355-3A234417167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A52EEFE-1BF3-4115-B0DF-CED1366C3F5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2522565-FBEB-47B9-BD65-C5906FA95895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9cf81d45-a9ea-4144-b627-fe3d25dc540a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Tt_PPT_template_2</Template>
  <TotalTime>427</TotalTime>
  <Words>1132</Words>
  <Application>Microsoft Office PowerPoint</Application>
  <PresentationFormat>On-screen Show (4:3)</PresentationFormat>
  <Paragraphs>217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Wingdings</vt:lpstr>
      <vt:lpstr>Wingdings 2</vt:lpstr>
      <vt:lpstr>Office Theme</vt:lpstr>
      <vt:lpstr>PowerPoint Presentation</vt:lpstr>
      <vt:lpstr>Tonight’s Speakers</vt:lpstr>
      <vt:lpstr>What are we going to talk about?</vt:lpstr>
      <vt:lpstr>What is Mitigation?</vt:lpstr>
      <vt:lpstr>What is the Disaster Mitigation Act (DMA)?</vt:lpstr>
      <vt:lpstr>Disaster Mitigation Act of 2000</vt:lpstr>
      <vt:lpstr>Why Plan?</vt:lpstr>
      <vt:lpstr>What is required in a DMA plan?</vt:lpstr>
      <vt:lpstr>This is a Plan Update</vt:lpstr>
      <vt:lpstr>The County’s Objectives for this Plan Update Process</vt:lpstr>
      <vt:lpstr>The Plan Update Work Plan</vt:lpstr>
      <vt:lpstr>The HMP Working Group</vt:lpstr>
      <vt:lpstr>The Plan’s Mission Statement</vt:lpstr>
      <vt:lpstr>PowerPoint Presentation</vt:lpstr>
      <vt:lpstr>The Risk Assessment</vt:lpstr>
      <vt:lpstr>What is Risk?</vt:lpstr>
      <vt:lpstr>Risk Reduction</vt:lpstr>
      <vt:lpstr>Development of the Hawaii County Risk Assessment</vt:lpstr>
      <vt:lpstr>What is Hazus?</vt:lpstr>
      <vt:lpstr>The Hawaii County Risk Assessment</vt:lpstr>
      <vt:lpstr>The Hazards of Concern</vt:lpstr>
      <vt:lpstr>Hazard Scenarios</vt:lpstr>
      <vt:lpstr>Preliminary Results</vt:lpstr>
      <vt:lpstr>Citizens Role in this Open House</vt:lpstr>
      <vt:lpstr>Hazard Mitigation Plan Public Survey</vt:lpstr>
      <vt:lpstr>For More Information</vt:lpstr>
      <vt:lpstr>Next Steps</vt:lpstr>
      <vt:lpstr>Questions?</vt:lpstr>
    </vt:vector>
  </TitlesOfParts>
  <Company>Tetra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Flaner, Rob</dc:creator>
  <cp:lastModifiedBy>Flaner, Rob</cp:lastModifiedBy>
  <cp:revision>31</cp:revision>
  <cp:lastPrinted>2015-03-04T23:53:32Z</cp:lastPrinted>
  <dcterms:created xsi:type="dcterms:W3CDTF">2018-07-13T20:55:21Z</dcterms:created>
  <dcterms:modified xsi:type="dcterms:W3CDTF">2020-01-23T01:29:42Z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0x0101004A9DC55C76DD994587C98F60B953FE81</vt:lpwstr>
  </property>
</Properties>
</file>